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Lst>
  <p:sldSz cy="6858000" cx="12192000"/>
  <p:notesSz cx="6858000" cy="9144000"/>
  <p:embeddedFontLst>
    <p:embeddedFont>
      <p:font typeface="Libre Baskerville"/>
      <p:regular r:id="rId12"/>
      <p:bold r:id="rId13"/>
      <p:italic r:id="rId1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font" Target="fonts/LibreBaskerville-bold.fntdata"/><Relationship Id="rId12" Type="http://schemas.openxmlformats.org/officeDocument/2006/relationships/font" Target="fonts/LibreBaskerville-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4" Type="http://schemas.openxmlformats.org/officeDocument/2006/relationships/font" Target="fonts/LibreBaskerville-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wikipedia.org/wiki/Elizabeth_Freeman#/media/File:Mumbett70.jpg"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oc.gov/resource/g3701e.ct000604/"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0f4b3c0464_0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sz="1200">
                <a:solidFill>
                  <a:srgbClr val="202122"/>
                </a:solidFill>
                <a:highlight>
                  <a:srgbClr val="FFFFFF"/>
                </a:highlight>
              </a:rPr>
              <a:t>Elizabeth (MumBet) Freeman, aged 70. Painted by Susan Ridley Sedgwick, aged 23. Watercolor on ivory, painted circa 1812. Photo courtesy of Massachusetts Historical Society, Boston. </a:t>
            </a:r>
            <a:r>
              <a:rPr lang="en-US" sz="1200" u="sng">
                <a:solidFill>
                  <a:schemeClr val="hlink"/>
                </a:solidFill>
                <a:highlight>
                  <a:srgbClr val="FFFFFF"/>
                </a:highlight>
                <a:hlinkClick r:id="rId2"/>
              </a:rPr>
              <a:t>https://en.wikipedia.org/wiki/Elizabeth_Freeman#/media/File:Mumbett70.jpg</a:t>
            </a:r>
            <a:r>
              <a:rPr lang="en-US" sz="1200">
                <a:solidFill>
                  <a:srgbClr val="202122"/>
                </a:solidFill>
                <a:highlight>
                  <a:srgbClr val="FFFFFF"/>
                </a:highlight>
              </a:rPr>
              <a:t> </a:t>
            </a:r>
            <a:endParaRPr sz="1000">
              <a:solidFill>
                <a:schemeClr val="dk1"/>
              </a:solidFill>
              <a:highlight>
                <a:srgbClr val="FFFFFF"/>
              </a:highlight>
            </a:endParaRPr>
          </a:p>
        </p:txBody>
      </p:sp>
      <p:sp>
        <p:nvSpPr>
          <p:cNvPr id="105" name="Google Shape;105;g20f4b3c0464_0_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0c77a89674_0_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sz="1050">
                <a:solidFill>
                  <a:srgbClr val="1C3360"/>
                </a:solidFill>
                <a:highlight>
                  <a:srgbClr val="FFFFFF"/>
                </a:highlight>
              </a:rPr>
              <a:t>This graph shows the staggering effect of the cotton gin on increasing cotton production in the United States. (credit: “U.S. Cotton Production 1790-1834” by Bill of Rights Institute/Flickr, CC BY 4.0)</a:t>
            </a:r>
            <a:endParaRPr sz="1500">
              <a:solidFill>
                <a:srgbClr val="202122"/>
              </a:solidFill>
              <a:highlight>
                <a:srgbClr val="FFFFFF"/>
              </a:highlight>
            </a:endParaRPr>
          </a:p>
        </p:txBody>
      </p:sp>
      <p:sp>
        <p:nvSpPr>
          <p:cNvPr id="116" name="Google Shape;116;g20c77a89674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20c7218eb7c_0_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600"/>
              </a:spcAft>
              <a:buNone/>
            </a:pPr>
            <a:r>
              <a:rPr lang="en-US" sz="1000">
                <a:solidFill>
                  <a:srgbClr val="242424"/>
                </a:solidFill>
                <a:highlight>
                  <a:srgbClr val="FFFFFF"/>
                </a:highlight>
                <a:latin typeface="Libre Baskerville"/>
                <a:ea typeface="Libre Baskerville"/>
                <a:cs typeface="Libre Baskerville"/>
                <a:sym typeface="Libre Baskerville"/>
              </a:rPr>
              <a:t>Cropped image of R</a:t>
            </a:r>
            <a:r>
              <a:rPr lang="en-US" sz="1000">
                <a:solidFill>
                  <a:srgbClr val="242424"/>
                </a:solidFill>
                <a:highlight>
                  <a:srgbClr val="FFFFFF"/>
                </a:highlight>
                <a:latin typeface="Libre Baskerville"/>
                <a:ea typeface="Libre Baskerville"/>
                <a:cs typeface="Libre Baskerville"/>
                <a:sym typeface="Libre Baskerville"/>
              </a:rPr>
              <a:t>eynolds's political map of the United States, designed to exhibit the comparative area of the free and slave states and the territory open to slavery or freedom by the repeal of the Missouri Compromise, c. 1856, from data from the 1850 Census </a:t>
            </a:r>
            <a:r>
              <a:rPr lang="en-US" sz="1000" u="sng">
                <a:solidFill>
                  <a:schemeClr val="hlink"/>
                </a:solidFill>
                <a:highlight>
                  <a:srgbClr val="FFFFFF"/>
                </a:highlight>
                <a:latin typeface="Libre Baskerville"/>
                <a:ea typeface="Libre Baskerville"/>
                <a:cs typeface="Libre Baskerville"/>
                <a:sym typeface="Libre Baskerville"/>
                <a:hlinkClick r:id="rId2"/>
              </a:rPr>
              <a:t>https://www.loc.gov/resource/g3701e.ct000604/</a:t>
            </a:r>
            <a:r>
              <a:rPr lang="en-US" sz="1000">
                <a:solidFill>
                  <a:srgbClr val="242424"/>
                </a:solidFill>
                <a:highlight>
                  <a:srgbClr val="FFFFFF"/>
                </a:highlight>
                <a:latin typeface="Libre Baskerville"/>
                <a:ea typeface="Libre Baskerville"/>
                <a:cs typeface="Libre Baskerville"/>
                <a:sym typeface="Libre Baskerville"/>
              </a:rPr>
              <a:t> </a:t>
            </a:r>
            <a:endParaRPr sz="100">
              <a:solidFill>
                <a:schemeClr val="dk1"/>
              </a:solidFill>
              <a:highlight>
                <a:srgbClr val="FFFFFF"/>
              </a:highlight>
            </a:endParaRPr>
          </a:p>
        </p:txBody>
      </p:sp>
      <p:sp>
        <p:nvSpPr>
          <p:cNvPr id="127" name="Google Shape;127;g20c7218eb7c_0_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20c77a89674_0_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8" name="Google Shape;138;g20c77a89674_0_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Úvodní snímek" type="title">
  <p:cSld name="TITLE">
    <p:spTree>
      <p:nvGrpSpPr>
        <p:cNvPr id="11" name="Shape 11"/>
        <p:cNvGrpSpPr/>
        <p:nvPr/>
      </p:nvGrpSpPr>
      <p:grpSpPr>
        <a:xfrm>
          <a:off x="0" y="0"/>
          <a:ext cx="0" cy="0"/>
          <a:chOff x="0" y="0"/>
          <a:chExt cx="0" cy="0"/>
        </a:xfrm>
      </p:grpSpPr>
      <p:sp>
        <p:nvSpPr>
          <p:cNvPr id="12" name="Google Shape;12;p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Aria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dpis a svislý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vislý nadpis a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dpis a obsah" type="obj">
  <p:cSld name="OBJECT">
    <p:spTree>
      <p:nvGrpSpPr>
        <p:cNvPr id="17" name="Shape 17"/>
        <p:cNvGrpSpPr/>
        <p:nvPr/>
      </p:nvGrpSpPr>
      <p:grpSpPr>
        <a:xfrm>
          <a:off x="0" y="0"/>
          <a:ext cx="0" cy="0"/>
          <a:chOff x="0" y="0"/>
          <a:chExt cx="0" cy="0"/>
        </a:xfrm>
      </p:grpSpPr>
      <p:sp>
        <p:nvSpPr>
          <p:cNvPr id="18" name="Google Shape;18;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ázdný" type="blank">
  <p:cSld name="BLANK">
    <p:spTree>
      <p:nvGrpSpPr>
        <p:cNvPr id="23" name="Shape 23"/>
        <p:cNvGrpSpPr/>
        <p:nvPr/>
      </p:nvGrpSpPr>
      <p:grpSpPr>
        <a:xfrm>
          <a:off x="0" y="0"/>
          <a:ext cx="0" cy="0"/>
          <a:chOff x="0" y="0"/>
          <a:chExt cx="0" cy="0"/>
        </a:xfrm>
      </p:grpSpPr>
      <p:sp>
        <p:nvSpPr>
          <p:cNvPr id="24" name="Google Shape;24;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áhlaví oddílu"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Aria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va obsahy"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ovnání"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Jenom nadpis"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sah s titulkem"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rázek s titulkem"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0"/>
          <p:cNvSpPr/>
          <p:nvPr>
            <p:ph idx="2" type="pic"/>
          </p:nvPr>
        </p:nvSpPr>
        <p:spPr>
          <a:xfrm>
            <a:off x="5183188" y="987425"/>
            <a:ext cx="6172200" cy="4873625"/>
          </a:xfrm>
          <a:prstGeom prst="rect">
            <a:avLst/>
          </a:prstGeom>
          <a:noFill/>
          <a:ln>
            <a:noFill/>
          </a:ln>
        </p:spPr>
      </p:sp>
      <p:sp>
        <p:nvSpPr>
          <p:cNvPr id="64" name="Google Shape;64;p1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8" name="Google Shape;8;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9" name="Google Shape;9;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0" name="Google Shape;10;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3"/>
          <p:cNvSpPr txBox="1"/>
          <p:nvPr>
            <p:ph idx="1" type="subTitle"/>
          </p:nvPr>
        </p:nvSpPr>
        <p:spPr>
          <a:xfrm>
            <a:off x="1524000" y="3433881"/>
            <a:ext cx="9144000" cy="1655762"/>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8000"/>
              <a:buNone/>
            </a:pPr>
            <a:r>
              <a:rPr b="1" lang="en-US" sz="8000">
                <a:solidFill>
                  <a:schemeClr val="lt1"/>
                </a:solidFill>
                <a:latin typeface="Arial"/>
                <a:ea typeface="Arial"/>
                <a:cs typeface="Arial"/>
                <a:sym typeface="Arial"/>
              </a:rPr>
              <a:t>BILL OF RIGHT INSTITUTE</a:t>
            </a:r>
            <a:endParaRPr/>
          </a:p>
        </p:txBody>
      </p:sp>
      <p:pic>
        <p:nvPicPr>
          <p:cNvPr id="85" name="Google Shape;85;p13"/>
          <p:cNvPicPr preferRelativeResize="0"/>
          <p:nvPr/>
        </p:nvPicPr>
        <p:blipFill rotWithShape="1">
          <a:blip r:embed="rId3">
            <a:alphaModFix/>
          </a:blip>
          <a:srcRect b="0" l="0" r="0" t="0"/>
          <a:stretch/>
        </p:blipFill>
        <p:spPr>
          <a:xfrm>
            <a:off x="-6309" y="-53675"/>
            <a:ext cx="12192000" cy="699492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14"/>
          <p:cNvPicPr preferRelativeResize="0"/>
          <p:nvPr/>
        </p:nvPicPr>
        <p:blipFill rotWithShape="1">
          <a:blip r:embed="rId3">
            <a:alphaModFix/>
          </a:blip>
          <a:srcRect b="0" l="0" r="0" t="0"/>
          <a:stretch/>
        </p:blipFill>
        <p:spPr>
          <a:xfrm>
            <a:off x="-71425" y="-68462"/>
            <a:ext cx="12192000" cy="6994922"/>
          </a:xfrm>
          <a:prstGeom prst="rect">
            <a:avLst/>
          </a:prstGeom>
          <a:noFill/>
          <a:ln>
            <a:noFill/>
          </a:ln>
        </p:spPr>
      </p:pic>
      <p:sp>
        <p:nvSpPr>
          <p:cNvPr id="91" name="Google Shape;91;p14"/>
          <p:cNvSpPr txBox="1"/>
          <p:nvPr>
            <p:ph type="title"/>
          </p:nvPr>
        </p:nvSpPr>
        <p:spPr>
          <a:xfrm>
            <a:off x="1210425" y="1670376"/>
            <a:ext cx="5257800" cy="15393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990"/>
              <a:buFont typeface="Arial"/>
              <a:buNone/>
            </a:pPr>
            <a:r>
              <a:rPr b="1" lang="en-US" sz="3500">
                <a:solidFill>
                  <a:schemeClr val="lt1"/>
                </a:solidFill>
                <a:latin typeface="Libre Baskerville"/>
                <a:ea typeface="Libre Baskerville"/>
                <a:cs typeface="Libre Baskerville"/>
                <a:sym typeface="Libre Baskerville"/>
              </a:rPr>
              <a:t>Post-Revolutionary War Emancipation and Entrenchment </a:t>
            </a:r>
            <a:r>
              <a:rPr lang="en-US" sz="1100">
                <a:highlight>
                  <a:srgbClr val="FFFFFF"/>
                </a:highlight>
                <a:latin typeface="Libre Baskerville"/>
                <a:ea typeface="Libre Baskerville"/>
                <a:cs typeface="Libre Baskerville"/>
                <a:sym typeface="Libre Baskerville"/>
              </a:rPr>
              <a:t> </a:t>
            </a:r>
            <a:r>
              <a:rPr b="1" lang="en-US" sz="3500">
                <a:solidFill>
                  <a:schemeClr val="lt1"/>
                </a:solidFill>
                <a:latin typeface="Libre Baskerville"/>
                <a:ea typeface="Libre Baskerville"/>
                <a:cs typeface="Libre Baskerville"/>
                <a:sym typeface="Libre Baskerville"/>
              </a:rPr>
              <a:t> </a:t>
            </a:r>
            <a:r>
              <a:rPr lang="en-US" sz="3500">
                <a:solidFill>
                  <a:schemeClr val="lt1"/>
                </a:solidFill>
                <a:latin typeface="Libre Baskerville"/>
                <a:ea typeface="Libre Baskerville"/>
                <a:cs typeface="Libre Baskerville"/>
                <a:sym typeface="Libre Baskerville"/>
              </a:rPr>
              <a:t>   </a:t>
            </a:r>
            <a:endParaRPr sz="3720">
              <a:solidFill>
                <a:schemeClr val="lt1"/>
              </a:solidFill>
              <a:latin typeface="Libre Baskerville"/>
              <a:ea typeface="Libre Baskerville"/>
              <a:cs typeface="Libre Baskerville"/>
              <a:sym typeface="Libre Baskerville"/>
            </a:endParaRPr>
          </a:p>
        </p:txBody>
      </p:sp>
      <p:sp>
        <p:nvSpPr>
          <p:cNvPr id="92" name="Google Shape;92;p14"/>
          <p:cNvSpPr txBox="1"/>
          <p:nvPr/>
        </p:nvSpPr>
        <p:spPr>
          <a:xfrm>
            <a:off x="1210425" y="3209775"/>
            <a:ext cx="5257800" cy="23088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i="1" lang="en-US" sz="1800">
                <a:solidFill>
                  <a:schemeClr val="lt1"/>
                </a:solidFill>
                <a:latin typeface="Libre Baskerville"/>
                <a:ea typeface="Libre Baskerville"/>
                <a:cs typeface="Libre Baskerville"/>
                <a:sym typeface="Libre Baskerville"/>
              </a:rPr>
              <a:t>To what extent did events during and following the Revolutionary War confront the conflict between slavery and Founding principles of liberty, equality, and justice? </a:t>
            </a:r>
            <a:endParaRPr i="1" sz="1800">
              <a:solidFill>
                <a:schemeClr val="lt1"/>
              </a:solidFill>
              <a:latin typeface="Libre Baskerville"/>
              <a:ea typeface="Libre Baskerville"/>
              <a:cs typeface="Libre Baskerville"/>
              <a:sym typeface="Libre Baskerville"/>
            </a:endParaRPr>
          </a:p>
          <a:p>
            <a:pPr indent="0" lvl="0" marL="0" rtl="0" algn="l">
              <a:spcBef>
                <a:spcPts val="0"/>
              </a:spcBef>
              <a:spcAft>
                <a:spcPts val="0"/>
              </a:spcAft>
              <a:buNone/>
            </a:pPr>
            <a:r>
              <a:t/>
            </a:r>
            <a:endParaRPr i="1" sz="1800">
              <a:solidFill>
                <a:schemeClr val="lt1"/>
              </a:solidFill>
              <a:latin typeface="Libre Baskerville"/>
              <a:ea typeface="Libre Baskerville"/>
              <a:cs typeface="Libre Baskerville"/>
              <a:sym typeface="Libre Baskerville"/>
            </a:endParaRPr>
          </a:p>
          <a:p>
            <a:pPr indent="0" lvl="0" marL="0" rtl="0" algn="l">
              <a:spcBef>
                <a:spcPts val="0"/>
              </a:spcBef>
              <a:spcAft>
                <a:spcPts val="0"/>
              </a:spcAft>
              <a:buNone/>
            </a:pPr>
            <a:r>
              <a:rPr i="1" lang="en-US" sz="1800">
                <a:solidFill>
                  <a:schemeClr val="lt1"/>
                </a:solidFill>
                <a:latin typeface="Libre Baskerville"/>
                <a:ea typeface="Libre Baskerville"/>
                <a:cs typeface="Libre Baskerville"/>
                <a:sym typeface="Libre Baskerville"/>
              </a:rPr>
              <a:t>How did the actions of individuals and groups during this time period work in concert with or against Founding ideals? </a:t>
            </a:r>
            <a:endParaRPr i="1" sz="2500">
              <a:solidFill>
                <a:schemeClr val="lt1"/>
              </a:solidFill>
              <a:latin typeface="Libre Baskerville"/>
              <a:ea typeface="Libre Baskerville"/>
              <a:cs typeface="Libre Baskerville"/>
              <a:sym typeface="Libre Baskerville"/>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pic>
        <p:nvPicPr>
          <p:cNvPr id="97" name="Google Shape;97;p15"/>
          <p:cNvPicPr preferRelativeResize="0"/>
          <p:nvPr/>
        </p:nvPicPr>
        <p:blipFill rotWithShape="1">
          <a:blip r:embed="rId3">
            <a:alphaModFix/>
          </a:blip>
          <a:srcRect b="0" l="0" r="0" t="0"/>
          <a:stretch/>
        </p:blipFill>
        <p:spPr>
          <a:xfrm>
            <a:off x="0" y="-9"/>
            <a:ext cx="12192000" cy="1654969"/>
          </a:xfrm>
          <a:prstGeom prst="rect">
            <a:avLst/>
          </a:prstGeom>
          <a:noFill/>
          <a:ln>
            <a:noFill/>
          </a:ln>
        </p:spPr>
      </p:pic>
      <p:sp>
        <p:nvSpPr>
          <p:cNvPr id="98" name="Google Shape;98;p15"/>
          <p:cNvSpPr/>
          <p:nvPr/>
        </p:nvSpPr>
        <p:spPr>
          <a:xfrm>
            <a:off x="386125" y="288075"/>
            <a:ext cx="8951400" cy="1078800"/>
          </a:xfrm>
          <a:prstGeom prst="roundRect">
            <a:avLst>
              <a:gd fmla="val 16667" name="adj"/>
            </a:avLst>
          </a:prstGeom>
          <a:solidFill>
            <a:srgbClr val="1C336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 name="Google Shape;99;p15"/>
          <p:cNvSpPr txBox="1"/>
          <p:nvPr/>
        </p:nvSpPr>
        <p:spPr>
          <a:xfrm>
            <a:off x="317635" y="1927511"/>
            <a:ext cx="11415562" cy="4001949"/>
          </a:xfrm>
          <a:prstGeom prst="rect">
            <a:avLst/>
          </a:prstGeom>
          <a:noFill/>
          <a:ln>
            <a:noFill/>
          </a:ln>
        </p:spPr>
        <p:txBody>
          <a:bodyPr anchorCtr="0" anchor="t" bIns="45700" lIns="91425" spcFirstLastPara="1" rIns="91425" wrap="square" tIns="45700">
            <a:noAutofit/>
          </a:bodyPr>
          <a:lstStyle/>
          <a:p>
            <a:pPr indent="-393700" lvl="1" marL="914400" rtl="0" algn="l">
              <a:lnSpc>
                <a:spcPct val="115000"/>
              </a:lnSpc>
              <a:spcBef>
                <a:spcPts val="0"/>
              </a:spcBef>
              <a:spcAft>
                <a:spcPts val="0"/>
              </a:spcAft>
              <a:buClr>
                <a:schemeClr val="dk1"/>
              </a:buClr>
              <a:buSzPts val="2600"/>
              <a:buFont typeface="Libre Baskerville"/>
              <a:buChar char="•"/>
            </a:pPr>
            <a:r>
              <a:rPr lang="en-US" sz="2600">
                <a:solidFill>
                  <a:schemeClr val="dk1"/>
                </a:solidFill>
                <a:highlight>
                  <a:srgbClr val="FFFFFF"/>
                </a:highlight>
                <a:latin typeface="Libre Baskerville"/>
                <a:ea typeface="Libre Baskerville"/>
                <a:cs typeface="Libre Baskerville"/>
                <a:sym typeface="Libre Baskerville"/>
              </a:rPr>
              <a:t>The </a:t>
            </a:r>
            <a:r>
              <a:rPr lang="en-US" sz="2600">
                <a:solidFill>
                  <a:schemeClr val="dk1"/>
                </a:solidFill>
                <a:highlight>
                  <a:srgbClr val="FFFFFF"/>
                </a:highlight>
                <a:latin typeface="Libre Baskerville"/>
                <a:ea typeface="Libre Baskerville"/>
                <a:cs typeface="Libre Baskerville"/>
                <a:sym typeface="Libre Baskerville"/>
              </a:rPr>
              <a:t>principles</a:t>
            </a:r>
            <a:r>
              <a:rPr lang="en-US" sz="2600">
                <a:solidFill>
                  <a:schemeClr val="dk1"/>
                </a:solidFill>
                <a:highlight>
                  <a:srgbClr val="FFFFFF"/>
                </a:highlight>
                <a:latin typeface="Libre Baskerville"/>
                <a:ea typeface="Libre Baskerville"/>
                <a:cs typeface="Libre Baskerville"/>
                <a:sym typeface="Libre Baskerville"/>
              </a:rPr>
              <a:t> of the American Revolution motivated significant challenges to slavery in the form of freedom suits, emancipation laws, and private manumissions, particularly but not exclusively in the North.</a:t>
            </a:r>
            <a:endParaRPr sz="2600">
              <a:solidFill>
                <a:schemeClr val="dk1"/>
              </a:solidFill>
              <a:highlight>
                <a:srgbClr val="FFFFFF"/>
              </a:highlight>
              <a:latin typeface="Libre Baskerville"/>
              <a:ea typeface="Libre Baskerville"/>
              <a:cs typeface="Libre Baskerville"/>
              <a:sym typeface="Libre Baskerville"/>
            </a:endParaRPr>
          </a:p>
          <a:p>
            <a:pPr indent="-393700" lvl="1" marL="914400" rtl="0" algn="l">
              <a:lnSpc>
                <a:spcPct val="115000"/>
              </a:lnSpc>
              <a:spcBef>
                <a:spcPts val="0"/>
              </a:spcBef>
              <a:spcAft>
                <a:spcPts val="0"/>
              </a:spcAft>
              <a:buClr>
                <a:schemeClr val="dk1"/>
              </a:buClr>
              <a:buSzPts val="2600"/>
              <a:buFont typeface="Libre Baskerville"/>
              <a:buChar char="•"/>
            </a:pPr>
            <a:r>
              <a:rPr lang="en-US" sz="2600">
                <a:solidFill>
                  <a:schemeClr val="dk1"/>
                </a:solidFill>
                <a:highlight>
                  <a:srgbClr val="FFFFFF"/>
                </a:highlight>
                <a:latin typeface="Libre Baskerville"/>
                <a:ea typeface="Libre Baskerville"/>
                <a:cs typeface="Libre Baskerville"/>
                <a:sym typeface="Libre Baskerville"/>
              </a:rPr>
              <a:t>Despite this, the injustice of slavery endured in the new nation. </a:t>
            </a:r>
            <a:endParaRPr sz="2600">
              <a:solidFill>
                <a:schemeClr val="dk1"/>
              </a:solidFill>
              <a:highlight>
                <a:srgbClr val="FFFFFF"/>
              </a:highlight>
              <a:latin typeface="Libre Baskerville"/>
              <a:ea typeface="Libre Baskerville"/>
              <a:cs typeface="Libre Baskerville"/>
              <a:sym typeface="Libre Baskerville"/>
            </a:endParaRPr>
          </a:p>
          <a:p>
            <a:pPr indent="-393700" lvl="1" marL="914400" rtl="0" algn="l">
              <a:lnSpc>
                <a:spcPct val="115000"/>
              </a:lnSpc>
              <a:spcBef>
                <a:spcPts val="0"/>
              </a:spcBef>
              <a:spcAft>
                <a:spcPts val="0"/>
              </a:spcAft>
              <a:buClr>
                <a:schemeClr val="dk1"/>
              </a:buClr>
              <a:buSzPts val="2600"/>
              <a:buFont typeface="Libre Baskerville"/>
              <a:buChar char="•"/>
            </a:pPr>
            <a:r>
              <a:rPr lang="en-US" sz="2600">
                <a:solidFill>
                  <a:schemeClr val="dk1"/>
                </a:solidFill>
                <a:highlight>
                  <a:srgbClr val="FFFFFF"/>
                </a:highlight>
                <a:latin typeface="Libre Baskerville"/>
                <a:ea typeface="Libre Baskerville"/>
                <a:cs typeface="Libre Baskerville"/>
                <a:sym typeface="Libre Baskerville"/>
              </a:rPr>
              <a:t>Slavery spread westward and the demand for slave labor increased after the invention of the cotton gin.   </a:t>
            </a:r>
            <a:endParaRPr sz="2600">
              <a:solidFill>
                <a:schemeClr val="dk1"/>
              </a:solidFill>
              <a:highlight>
                <a:srgbClr val="FFFFFF"/>
              </a:highlight>
              <a:latin typeface="Libre Baskerville"/>
              <a:ea typeface="Libre Baskerville"/>
              <a:cs typeface="Libre Baskerville"/>
              <a:sym typeface="Libre Baskerville"/>
            </a:endParaRPr>
          </a:p>
          <a:p>
            <a:pPr indent="-393700" lvl="1" marL="914400" rtl="0" algn="l">
              <a:lnSpc>
                <a:spcPct val="115000"/>
              </a:lnSpc>
              <a:spcBef>
                <a:spcPts val="0"/>
              </a:spcBef>
              <a:spcAft>
                <a:spcPts val="0"/>
              </a:spcAft>
              <a:buClr>
                <a:schemeClr val="dk1"/>
              </a:buClr>
              <a:buSzPts val="2600"/>
              <a:buFont typeface="Libre Baskerville"/>
              <a:buChar char="•"/>
            </a:pPr>
            <a:r>
              <a:rPr lang="en-US" sz="2600">
                <a:solidFill>
                  <a:schemeClr val="dk1"/>
                </a:solidFill>
                <a:highlight>
                  <a:srgbClr val="FFFFFF"/>
                </a:highlight>
                <a:latin typeface="Libre Baskerville"/>
                <a:ea typeface="Libre Baskerville"/>
                <a:cs typeface="Libre Baskerville"/>
                <a:sym typeface="Libre Baskerville"/>
              </a:rPr>
              <a:t>Sectional conflict </a:t>
            </a:r>
            <a:r>
              <a:rPr lang="en-US" sz="2600">
                <a:solidFill>
                  <a:schemeClr val="dk1"/>
                </a:solidFill>
                <a:highlight>
                  <a:srgbClr val="FFFFFF"/>
                </a:highlight>
                <a:latin typeface="Libre Baskerville"/>
                <a:ea typeface="Libre Baskerville"/>
                <a:cs typeface="Libre Baskerville"/>
                <a:sym typeface="Libre Baskerville"/>
              </a:rPr>
              <a:t>intensified</a:t>
            </a:r>
            <a:r>
              <a:rPr lang="en-US" sz="2600">
                <a:solidFill>
                  <a:schemeClr val="dk1"/>
                </a:solidFill>
                <a:highlight>
                  <a:srgbClr val="FFFFFF"/>
                </a:highlight>
                <a:latin typeface="Libre Baskerville"/>
                <a:ea typeface="Libre Baskerville"/>
                <a:cs typeface="Libre Baskerville"/>
                <a:sym typeface="Libre Baskerville"/>
              </a:rPr>
              <a:t> as the balance of power between free states and slave states divided the nation.</a:t>
            </a:r>
            <a:endParaRPr sz="2600">
              <a:solidFill>
                <a:schemeClr val="dk1"/>
              </a:solidFill>
              <a:highlight>
                <a:srgbClr val="FFFFFF"/>
              </a:highlight>
              <a:latin typeface="Libre Baskerville"/>
              <a:ea typeface="Libre Baskerville"/>
              <a:cs typeface="Libre Baskerville"/>
              <a:sym typeface="Libre Baskerville"/>
            </a:endParaRPr>
          </a:p>
        </p:txBody>
      </p:sp>
      <p:pic>
        <p:nvPicPr>
          <p:cNvPr id="100" name="Google Shape;100;p15"/>
          <p:cNvPicPr preferRelativeResize="0"/>
          <p:nvPr/>
        </p:nvPicPr>
        <p:blipFill rotWithShape="1">
          <a:blip r:embed="rId4">
            <a:alphaModFix/>
          </a:blip>
          <a:srcRect b="0" l="0" r="0" t="0"/>
          <a:stretch/>
        </p:blipFill>
        <p:spPr>
          <a:xfrm>
            <a:off x="10346273" y="439163"/>
            <a:ext cx="1477000" cy="776625"/>
          </a:xfrm>
          <a:prstGeom prst="rect">
            <a:avLst/>
          </a:prstGeom>
          <a:noFill/>
          <a:ln>
            <a:noFill/>
          </a:ln>
        </p:spPr>
      </p:pic>
      <p:sp>
        <p:nvSpPr>
          <p:cNvPr id="101" name="Google Shape;101;p15"/>
          <p:cNvSpPr txBox="1"/>
          <p:nvPr/>
        </p:nvSpPr>
        <p:spPr>
          <a:xfrm>
            <a:off x="500525" y="196525"/>
            <a:ext cx="8710800" cy="13257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4000"/>
              <a:buFont typeface="Libre Baskerville"/>
              <a:buNone/>
            </a:pPr>
            <a:r>
              <a:rPr b="1" lang="en-US" sz="3500">
                <a:solidFill>
                  <a:schemeClr val="lt1"/>
                </a:solidFill>
                <a:latin typeface="Libre Baskerville"/>
                <a:ea typeface="Libre Baskerville"/>
                <a:cs typeface="Libre Baskerville"/>
                <a:sym typeface="Libre Baskerville"/>
              </a:rPr>
              <a:t>Post-Revolutionary War Emancipation and Entrenchment </a:t>
            </a:r>
            <a:endParaRPr b="1" sz="5800">
              <a:solidFill>
                <a:schemeClr val="lt1"/>
              </a:solidFill>
              <a:latin typeface="Libre Baskerville"/>
              <a:ea typeface="Libre Baskerville"/>
              <a:cs typeface="Libre Baskerville"/>
              <a:sym typeface="Libre Baskerville"/>
            </a:endParaRPr>
          </a:p>
        </p:txBody>
      </p:sp>
      <p:pic>
        <p:nvPicPr>
          <p:cNvPr id="102" name="Google Shape;102;p15"/>
          <p:cNvPicPr preferRelativeResize="0"/>
          <p:nvPr/>
        </p:nvPicPr>
        <p:blipFill rotWithShape="1">
          <a:blip r:embed="rId5">
            <a:alphaModFix/>
          </a:blip>
          <a:srcRect b="0" l="0" r="0" t="0"/>
          <a:stretch/>
        </p:blipFill>
        <p:spPr>
          <a:xfrm rot="-622548">
            <a:off x="7989824" y="574953"/>
            <a:ext cx="1749907" cy="174992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pic>
        <p:nvPicPr>
          <p:cNvPr id="107" name="Google Shape;107;p16"/>
          <p:cNvPicPr preferRelativeResize="0"/>
          <p:nvPr/>
        </p:nvPicPr>
        <p:blipFill rotWithShape="1">
          <a:blip r:embed="rId3">
            <a:alphaModFix/>
          </a:blip>
          <a:srcRect b="0" l="0" r="0" t="0"/>
          <a:stretch/>
        </p:blipFill>
        <p:spPr>
          <a:xfrm>
            <a:off x="0" y="-9"/>
            <a:ext cx="12192000" cy="1654969"/>
          </a:xfrm>
          <a:prstGeom prst="rect">
            <a:avLst/>
          </a:prstGeom>
          <a:noFill/>
          <a:ln>
            <a:noFill/>
          </a:ln>
        </p:spPr>
      </p:pic>
      <p:sp>
        <p:nvSpPr>
          <p:cNvPr id="108" name="Google Shape;108;p16"/>
          <p:cNvSpPr/>
          <p:nvPr/>
        </p:nvSpPr>
        <p:spPr>
          <a:xfrm>
            <a:off x="386125" y="288075"/>
            <a:ext cx="8951400" cy="1078800"/>
          </a:xfrm>
          <a:prstGeom prst="roundRect">
            <a:avLst>
              <a:gd fmla="val 16667" name="adj"/>
            </a:avLst>
          </a:prstGeom>
          <a:solidFill>
            <a:srgbClr val="1C336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 name="Google Shape;109;p16"/>
          <p:cNvSpPr txBox="1"/>
          <p:nvPr/>
        </p:nvSpPr>
        <p:spPr>
          <a:xfrm>
            <a:off x="317625" y="1775100"/>
            <a:ext cx="6543600" cy="4002000"/>
          </a:xfrm>
          <a:prstGeom prst="rect">
            <a:avLst/>
          </a:prstGeom>
          <a:noFill/>
          <a:ln>
            <a:noFill/>
          </a:ln>
        </p:spPr>
        <p:txBody>
          <a:bodyPr anchorCtr="0" anchor="t" bIns="45700" lIns="91425" spcFirstLastPara="1" rIns="91425" wrap="square" tIns="45700">
            <a:noAutofit/>
          </a:bodyPr>
          <a:lstStyle/>
          <a:p>
            <a:pPr indent="-349250" lvl="0" marL="457200" rtl="0" algn="l">
              <a:lnSpc>
                <a:spcPct val="115000"/>
              </a:lnSpc>
              <a:spcBef>
                <a:spcPts val="0"/>
              </a:spcBef>
              <a:spcAft>
                <a:spcPts val="0"/>
              </a:spcAft>
              <a:buClr>
                <a:schemeClr val="dk1"/>
              </a:buClr>
              <a:buSzPts val="1900"/>
              <a:buFont typeface="Libre Baskerville"/>
              <a:buChar char="●"/>
            </a:pPr>
            <a:r>
              <a:rPr lang="en-US" sz="1900">
                <a:solidFill>
                  <a:schemeClr val="dk1"/>
                </a:solidFill>
                <a:highlight>
                  <a:srgbClr val="FFFFFF"/>
                </a:highlight>
                <a:latin typeface="Libre Baskerville"/>
                <a:ea typeface="Libre Baskerville"/>
                <a:cs typeface="Libre Baskerville"/>
                <a:sym typeface="Libre Baskerville"/>
              </a:rPr>
              <a:t>Enslaved persons used the courts to sue for their freedom in so-called “</a:t>
            </a:r>
            <a:r>
              <a:rPr b="1" lang="en-US" sz="1900">
                <a:solidFill>
                  <a:schemeClr val="dk1"/>
                </a:solidFill>
                <a:highlight>
                  <a:srgbClr val="FFFFFF"/>
                </a:highlight>
                <a:latin typeface="Libre Baskerville"/>
                <a:ea typeface="Libre Baskerville"/>
                <a:cs typeface="Libre Baskerville"/>
                <a:sym typeface="Libre Baskerville"/>
              </a:rPr>
              <a:t>freedom suits</a:t>
            </a:r>
            <a:r>
              <a:rPr lang="en-US" sz="1900">
                <a:solidFill>
                  <a:schemeClr val="dk1"/>
                </a:solidFill>
                <a:highlight>
                  <a:srgbClr val="FFFFFF"/>
                </a:highlight>
                <a:latin typeface="Libre Baskerville"/>
                <a:ea typeface="Libre Baskerville"/>
                <a:cs typeface="Libre Baskerville"/>
                <a:sym typeface="Libre Baskerville"/>
              </a:rPr>
              <a:t>”. In 1781, a man named Quock Walker and a woman named Elizabeth Freeman won their freedom in the Massachusetts courts. </a:t>
            </a:r>
            <a:endParaRPr sz="1900">
              <a:solidFill>
                <a:schemeClr val="dk1"/>
              </a:solidFill>
              <a:highlight>
                <a:srgbClr val="FFFFFF"/>
              </a:highlight>
              <a:latin typeface="Libre Baskerville"/>
              <a:ea typeface="Libre Baskerville"/>
              <a:cs typeface="Libre Baskerville"/>
              <a:sym typeface="Libre Baskerville"/>
            </a:endParaRPr>
          </a:p>
          <a:p>
            <a:pPr indent="-349250" lvl="0" marL="457200" rtl="0" algn="l">
              <a:lnSpc>
                <a:spcPct val="115000"/>
              </a:lnSpc>
              <a:spcBef>
                <a:spcPts val="0"/>
              </a:spcBef>
              <a:spcAft>
                <a:spcPts val="0"/>
              </a:spcAft>
              <a:buClr>
                <a:schemeClr val="dk1"/>
              </a:buClr>
              <a:buSzPts val="1900"/>
              <a:buFont typeface="Libre Baskerville"/>
              <a:buChar char="●"/>
            </a:pPr>
            <a:r>
              <a:rPr b="1" lang="en-US" sz="1900">
                <a:solidFill>
                  <a:schemeClr val="dk1"/>
                </a:solidFill>
                <a:highlight>
                  <a:srgbClr val="FFFFFF"/>
                </a:highlight>
                <a:latin typeface="Libre Baskerville"/>
                <a:ea typeface="Libre Baskerville"/>
                <a:cs typeface="Libre Baskerville"/>
                <a:sym typeface="Libre Baskerville"/>
              </a:rPr>
              <a:t>Gradual emancipation laws</a:t>
            </a:r>
            <a:r>
              <a:rPr lang="en-US" sz="1900">
                <a:solidFill>
                  <a:schemeClr val="dk1"/>
                </a:solidFill>
                <a:highlight>
                  <a:srgbClr val="FFFFFF"/>
                </a:highlight>
                <a:latin typeface="Libre Baskerville"/>
                <a:ea typeface="Libre Baskerville"/>
                <a:cs typeface="Libre Baskerville"/>
                <a:sym typeface="Libre Baskerville"/>
              </a:rPr>
              <a:t> in Pennsylvania, Rhode Island, Connecticut, New York and New Jersey freed enslaved people born after a certain date, typically when they reached a certain age. </a:t>
            </a:r>
            <a:endParaRPr sz="1900">
              <a:solidFill>
                <a:schemeClr val="dk1"/>
              </a:solidFill>
              <a:highlight>
                <a:srgbClr val="FFFFFF"/>
              </a:highlight>
              <a:latin typeface="Libre Baskerville"/>
              <a:ea typeface="Libre Baskerville"/>
              <a:cs typeface="Libre Baskerville"/>
              <a:sym typeface="Libre Baskerville"/>
            </a:endParaRPr>
          </a:p>
          <a:p>
            <a:pPr indent="-349250" lvl="0" marL="457200" rtl="0" algn="l">
              <a:lnSpc>
                <a:spcPct val="115000"/>
              </a:lnSpc>
              <a:spcBef>
                <a:spcPts val="0"/>
              </a:spcBef>
              <a:spcAft>
                <a:spcPts val="0"/>
              </a:spcAft>
              <a:buClr>
                <a:schemeClr val="dk1"/>
              </a:buClr>
              <a:buSzPts val="1900"/>
              <a:buFont typeface="Libre Baskerville"/>
              <a:buChar char="●"/>
            </a:pPr>
            <a:r>
              <a:rPr lang="en-US" sz="1900">
                <a:solidFill>
                  <a:schemeClr val="dk1"/>
                </a:solidFill>
                <a:highlight>
                  <a:srgbClr val="FFFFFF"/>
                </a:highlight>
                <a:latin typeface="Libre Baskerville"/>
                <a:ea typeface="Libre Baskerville"/>
                <a:cs typeface="Libre Baskerville"/>
                <a:sym typeface="Libre Baskerville"/>
              </a:rPr>
              <a:t>Guided by Founding ideals, some slaveholders like Virginian Robert Carter III put principle before profit and </a:t>
            </a:r>
            <a:r>
              <a:rPr b="1" lang="en-US" sz="1900">
                <a:solidFill>
                  <a:schemeClr val="dk1"/>
                </a:solidFill>
                <a:highlight>
                  <a:srgbClr val="FFFFFF"/>
                </a:highlight>
                <a:latin typeface="Libre Baskerville"/>
                <a:ea typeface="Libre Baskerville"/>
                <a:cs typeface="Libre Baskerville"/>
                <a:sym typeface="Libre Baskerville"/>
              </a:rPr>
              <a:t>manumitted</a:t>
            </a:r>
            <a:r>
              <a:rPr lang="en-US" sz="1900">
                <a:solidFill>
                  <a:schemeClr val="dk1"/>
                </a:solidFill>
                <a:highlight>
                  <a:srgbClr val="FFFFFF"/>
                </a:highlight>
                <a:latin typeface="Libre Baskerville"/>
                <a:ea typeface="Libre Baskerville"/>
                <a:cs typeface="Libre Baskerville"/>
                <a:sym typeface="Libre Baskerville"/>
              </a:rPr>
              <a:t> or privately freed their slaves. </a:t>
            </a:r>
            <a:endParaRPr sz="1900">
              <a:solidFill>
                <a:schemeClr val="dk1"/>
              </a:solidFill>
              <a:highlight>
                <a:srgbClr val="FFFFFF"/>
              </a:highlight>
              <a:latin typeface="Libre Baskerville"/>
              <a:ea typeface="Libre Baskerville"/>
              <a:cs typeface="Libre Baskerville"/>
              <a:sym typeface="Libre Baskerville"/>
            </a:endParaRPr>
          </a:p>
        </p:txBody>
      </p:sp>
      <p:pic>
        <p:nvPicPr>
          <p:cNvPr id="110" name="Google Shape;110;p16"/>
          <p:cNvPicPr preferRelativeResize="0"/>
          <p:nvPr/>
        </p:nvPicPr>
        <p:blipFill rotWithShape="1">
          <a:blip r:embed="rId4">
            <a:alphaModFix/>
          </a:blip>
          <a:srcRect b="0" l="0" r="0" t="0"/>
          <a:stretch/>
        </p:blipFill>
        <p:spPr>
          <a:xfrm>
            <a:off x="10346273" y="439163"/>
            <a:ext cx="1477000" cy="776625"/>
          </a:xfrm>
          <a:prstGeom prst="rect">
            <a:avLst/>
          </a:prstGeom>
          <a:noFill/>
          <a:ln>
            <a:noFill/>
          </a:ln>
        </p:spPr>
      </p:pic>
      <p:sp>
        <p:nvSpPr>
          <p:cNvPr id="111" name="Google Shape;111;p16"/>
          <p:cNvSpPr txBox="1"/>
          <p:nvPr/>
        </p:nvSpPr>
        <p:spPr>
          <a:xfrm>
            <a:off x="500525" y="196525"/>
            <a:ext cx="8710800" cy="13257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4000"/>
              <a:buFont typeface="Libre Baskerville"/>
              <a:buNone/>
            </a:pPr>
            <a:r>
              <a:rPr b="1" lang="en-US" sz="3900">
                <a:solidFill>
                  <a:schemeClr val="lt1"/>
                </a:solidFill>
                <a:latin typeface="Libre Baskerville"/>
                <a:ea typeface="Libre Baskerville"/>
                <a:cs typeface="Libre Baskerville"/>
                <a:sym typeface="Libre Baskerville"/>
              </a:rPr>
              <a:t>Challenges to Slavery</a:t>
            </a:r>
            <a:endParaRPr b="1" i="0" sz="4300" u="none" cap="none" strike="noStrike">
              <a:solidFill>
                <a:schemeClr val="lt1"/>
              </a:solidFill>
              <a:latin typeface="Libre Baskerville"/>
              <a:ea typeface="Libre Baskerville"/>
              <a:cs typeface="Libre Baskerville"/>
              <a:sym typeface="Libre Baskerville"/>
            </a:endParaRPr>
          </a:p>
        </p:txBody>
      </p:sp>
      <p:pic>
        <p:nvPicPr>
          <p:cNvPr id="112" name="Google Shape;112;p16"/>
          <p:cNvPicPr preferRelativeResize="0"/>
          <p:nvPr/>
        </p:nvPicPr>
        <p:blipFill rotWithShape="1">
          <a:blip r:embed="rId5">
            <a:alphaModFix/>
          </a:blip>
          <a:srcRect b="0" l="0" r="0" t="0"/>
          <a:stretch/>
        </p:blipFill>
        <p:spPr>
          <a:xfrm rot="-622548">
            <a:off x="7989824" y="574953"/>
            <a:ext cx="1749907" cy="1749922"/>
          </a:xfrm>
          <a:prstGeom prst="rect">
            <a:avLst/>
          </a:prstGeom>
          <a:noFill/>
          <a:ln>
            <a:noFill/>
          </a:ln>
        </p:spPr>
      </p:pic>
      <p:pic>
        <p:nvPicPr>
          <p:cNvPr id="113" name="Google Shape;113;p16"/>
          <p:cNvPicPr preferRelativeResize="0"/>
          <p:nvPr/>
        </p:nvPicPr>
        <p:blipFill>
          <a:blip r:embed="rId6">
            <a:alphaModFix/>
          </a:blip>
          <a:stretch>
            <a:fillRect/>
          </a:stretch>
        </p:blipFill>
        <p:spPr>
          <a:xfrm>
            <a:off x="7235000" y="1775100"/>
            <a:ext cx="3485050" cy="48121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pic>
        <p:nvPicPr>
          <p:cNvPr id="118" name="Google Shape;118;p17"/>
          <p:cNvPicPr preferRelativeResize="0"/>
          <p:nvPr/>
        </p:nvPicPr>
        <p:blipFill rotWithShape="1">
          <a:blip r:embed="rId3">
            <a:alphaModFix/>
          </a:blip>
          <a:srcRect b="0" l="0" r="0" t="0"/>
          <a:stretch/>
        </p:blipFill>
        <p:spPr>
          <a:xfrm>
            <a:off x="0" y="-9"/>
            <a:ext cx="12192000" cy="1654969"/>
          </a:xfrm>
          <a:prstGeom prst="rect">
            <a:avLst/>
          </a:prstGeom>
          <a:noFill/>
          <a:ln>
            <a:noFill/>
          </a:ln>
        </p:spPr>
      </p:pic>
      <p:sp>
        <p:nvSpPr>
          <p:cNvPr id="119" name="Google Shape;119;p17"/>
          <p:cNvSpPr/>
          <p:nvPr/>
        </p:nvSpPr>
        <p:spPr>
          <a:xfrm>
            <a:off x="386125" y="288075"/>
            <a:ext cx="8951400" cy="1078800"/>
          </a:xfrm>
          <a:prstGeom prst="roundRect">
            <a:avLst>
              <a:gd fmla="val 16667" name="adj"/>
            </a:avLst>
          </a:prstGeom>
          <a:solidFill>
            <a:srgbClr val="1C336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 name="Google Shape;120;p17"/>
          <p:cNvSpPr txBox="1"/>
          <p:nvPr/>
        </p:nvSpPr>
        <p:spPr>
          <a:xfrm>
            <a:off x="317624" y="1927500"/>
            <a:ext cx="5812200" cy="3932700"/>
          </a:xfrm>
          <a:prstGeom prst="rect">
            <a:avLst/>
          </a:prstGeom>
          <a:noFill/>
          <a:ln>
            <a:noFill/>
          </a:ln>
        </p:spPr>
        <p:txBody>
          <a:bodyPr anchorCtr="0" anchor="t" bIns="45700" lIns="91425" spcFirstLastPara="1" rIns="91425" wrap="square" tIns="45700">
            <a:noAutofit/>
          </a:bodyPr>
          <a:lstStyle/>
          <a:p>
            <a:pPr indent="-355600" lvl="0" marL="457200" rtl="0" algn="l">
              <a:lnSpc>
                <a:spcPct val="115000"/>
              </a:lnSpc>
              <a:spcBef>
                <a:spcPts val="0"/>
              </a:spcBef>
              <a:spcAft>
                <a:spcPts val="0"/>
              </a:spcAft>
              <a:buClr>
                <a:schemeClr val="dk1"/>
              </a:buClr>
              <a:buSzPts val="2000"/>
              <a:buFont typeface="Libre Baskerville"/>
              <a:buChar char="●"/>
            </a:pPr>
            <a:r>
              <a:rPr lang="en-US" sz="2000">
                <a:solidFill>
                  <a:schemeClr val="dk1"/>
                </a:solidFill>
                <a:highlight>
                  <a:srgbClr val="FFFFFF"/>
                </a:highlight>
                <a:latin typeface="Libre Baskerville"/>
                <a:ea typeface="Libre Baskerville"/>
                <a:cs typeface="Libre Baskerville"/>
                <a:sym typeface="Libre Baskerville"/>
              </a:rPr>
              <a:t>Gabriel, an enslaved blacksmith, planned a slave rebellion to </a:t>
            </a:r>
            <a:r>
              <a:rPr lang="en-US" sz="2000">
                <a:solidFill>
                  <a:schemeClr val="dk1"/>
                </a:solidFill>
                <a:highlight>
                  <a:srgbClr val="FFFFFF"/>
                </a:highlight>
                <a:latin typeface="Libre Baskerville"/>
                <a:ea typeface="Libre Baskerville"/>
                <a:cs typeface="Libre Baskerville"/>
                <a:sym typeface="Libre Baskerville"/>
              </a:rPr>
              <a:t>liberate</a:t>
            </a:r>
            <a:r>
              <a:rPr lang="en-US" sz="2000">
                <a:solidFill>
                  <a:schemeClr val="dk1"/>
                </a:solidFill>
                <a:highlight>
                  <a:srgbClr val="FFFFFF"/>
                </a:highlight>
                <a:latin typeface="Libre Baskerville"/>
                <a:ea typeface="Libre Baskerville"/>
                <a:cs typeface="Libre Baskerville"/>
                <a:sym typeface="Libre Baskerville"/>
              </a:rPr>
              <a:t> all the enslaved people in </a:t>
            </a:r>
            <a:r>
              <a:rPr lang="en-US" sz="2000">
                <a:solidFill>
                  <a:schemeClr val="dk1"/>
                </a:solidFill>
                <a:highlight>
                  <a:srgbClr val="FFFFFF"/>
                </a:highlight>
                <a:latin typeface="Libre Baskerville"/>
                <a:ea typeface="Libre Baskerville"/>
                <a:cs typeface="Libre Baskerville"/>
                <a:sym typeface="Libre Baskerville"/>
              </a:rPr>
              <a:t>Virginia</a:t>
            </a:r>
            <a:r>
              <a:rPr lang="en-US" sz="2000">
                <a:solidFill>
                  <a:schemeClr val="dk1"/>
                </a:solidFill>
                <a:highlight>
                  <a:srgbClr val="FFFFFF"/>
                </a:highlight>
                <a:latin typeface="Libre Baskerville"/>
                <a:ea typeface="Libre Baskerville"/>
                <a:cs typeface="Libre Baskerville"/>
                <a:sym typeface="Libre Baskerville"/>
              </a:rPr>
              <a:t>, but the plot was discovered and ruthlessly </a:t>
            </a:r>
            <a:r>
              <a:rPr lang="en-US" sz="2000">
                <a:solidFill>
                  <a:schemeClr val="dk1"/>
                </a:solidFill>
                <a:highlight>
                  <a:srgbClr val="FFFFFF"/>
                </a:highlight>
                <a:latin typeface="Libre Baskerville"/>
                <a:ea typeface="Libre Baskerville"/>
                <a:cs typeface="Libre Baskerville"/>
                <a:sym typeface="Libre Baskerville"/>
              </a:rPr>
              <a:t>suppressed. </a:t>
            </a:r>
            <a:endParaRPr sz="2000">
              <a:solidFill>
                <a:schemeClr val="dk1"/>
              </a:solidFill>
              <a:highlight>
                <a:srgbClr val="FFFFFF"/>
              </a:highlight>
              <a:latin typeface="Libre Baskerville"/>
              <a:ea typeface="Libre Baskerville"/>
              <a:cs typeface="Libre Baskerville"/>
              <a:sym typeface="Libre Baskerville"/>
            </a:endParaRPr>
          </a:p>
          <a:p>
            <a:pPr indent="-355600" lvl="1" marL="914400" rtl="0" algn="l">
              <a:lnSpc>
                <a:spcPct val="115000"/>
              </a:lnSpc>
              <a:spcBef>
                <a:spcPts val="0"/>
              </a:spcBef>
              <a:spcAft>
                <a:spcPts val="0"/>
              </a:spcAft>
              <a:buClr>
                <a:schemeClr val="dk1"/>
              </a:buClr>
              <a:buSzPts val="2000"/>
              <a:buFont typeface="Libre Baskerville"/>
              <a:buChar char="○"/>
            </a:pPr>
            <a:r>
              <a:rPr lang="en-US" sz="2000">
                <a:solidFill>
                  <a:schemeClr val="dk1"/>
                </a:solidFill>
                <a:highlight>
                  <a:srgbClr val="FFFFFF"/>
                </a:highlight>
                <a:latin typeface="Libre Baskerville"/>
                <a:ea typeface="Libre Baskerville"/>
                <a:cs typeface="Libre Baskerville"/>
                <a:sym typeface="Libre Baskerville"/>
              </a:rPr>
              <a:t>Slaveholders </a:t>
            </a:r>
            <a:r>
              <a:rPr lang="en-US" sz="2000">
                <a:solidFill>
                  <a:schemeClr val="dk1"/>
                </a:solidFill>
                <a:highlight>
                  <a:srgbClr val="FFFFFF"/>
                </a:highlight>
                <a:latin typeface="Libre Baskerville"/>
                <a:ea typeface="Libre Baskerville"/>
                <a:cs typeface="Libre Baskerville"/>
                <a:sym typeface="Libre Baskerville"/>
              </a:rPr>
              <a:t>throughout</a:t>
            </a:r>
            <a:r>
              <a:rPr lang="en-US" sz="2000">
                <a:solidFill>
                  <a:schemeClr val="dk1"/>
                </a:solidFill>
                <a:highlight>
                  <a:srgbClr val="FFFFFF"/>
                </a:highlight>
                <a:latin typeface="Libre Baskerville"/>
                <a:ea typeface="Libre Baskerville"/>
                <a:cs typeface="Libre Baskerville"/>
                <a:sym typeface="Libre Baskerville"/>
              </a:rPr>
              <a:t> the South placed greater restrictions on the travel, assembly, and education of enslaved people as a result.</a:t>
            </a:r>
            <a:endParaRPr sz="2000">
              <a:solidFill>
                <a:schemeClr val="dk1"/>
              </a:solidFill>
              <a:highlight>
                <a:srgbClr val="FFFFFF"/>
              </a:highlight>
              <a:latin typeface="Libre Baskerville"/>
              <a:ea typeface="Libre Baskerville"/>
              <a:cs typeface="Libre Baskerville"/>
              <a:sym typeface="Libre Baskerville"/>
            </a:endParaRPr>
          </a:p>
          <a:p>
            <a:pPr indent="-355600" lvl="0" marL="457200" rtl="0" algn="l">
              <a:lnSpc>
                <a:spcPct val="115000"/>
              </a:lnSpc>
              <a:spcBef>
                <a:spcPts val="0"/>
              </a:spcBef>
              <a:spcAft>
                <a:spcPts val="0"/>
              </a:spcAft>
              <a:buClr>
                <a:schemeClr val="dk1"/>
              </a:buClr>
              <a:buSzPts val="2000"/>
              <a:buFont typeface="Libre Baskerville"/>
              <a:buChar char="●"/>
            </a:pPr>
            <a:r>
              <a:rPr lang="en-US" sz="2000">
                <a:solidFill>
                  <a:schemeClr val="dk1"/>
                </a:solidFill>
                <a:highlight>
                  <a:srgbClr val="FFFFFF"/>
                </a:highlight>
                <a:latin typeface="Libre Baskerville"/>
                <a:ea typeface="Libre Baskerville"/>
                <a:cs typeface="Libre Baskerville"/>
                <a:sym typeface="Libre Baskerville"/>
              </a:rPr>
              <a:t>Slavery became </a:t>
            </a:r>
            <a:r>
              <a:rPr lang="en-US" sz="2000">
                <a:solidFill>
                  <a:schemeClr val="dk1"/>
                </a:solidFill>
                <a:highlight>
                  <a:srgbClr val="FFFFFF"/>
                </a:highlight>
                <a:latin typeface="Libre Baskerville"/>
                <a:ea typeface="Libre Baskerville"/>
                <a:cs typeface="Libre Baskerville"/>
                <a:sym typeface="Libre Baskerville"/>
              </a:rPr>
              <a:t>further</a:t>
            </a:r>
            <a:r>
              <a:rPr lang="en-US" sz="2000">
                <a:solidFill>
                  <a:schemeClr val="dk1"/>
                </a:solidFill>
                <a:highlight>
                  <a:srgbClr val="FFFFFF"/>
                </a:highlight>
                <a:latin typeface="Libre Baskerville"/>
                <a:ea typeface="Libre Baskerville"/>
                <a:cs typeface="Libre Baskerville"/>
                <a:sym typeface="Libre Baskerville"/>
              </a:rPr>
              <a:t> entrenched in plantation in the Deep South due to natural population </a:t>
            </a:r>
            <a:r>
              <a:rPr lang="en-US" sz="2000">
                <a:solidFill>
                  <a:schemeClr val="dk1"/>
                </a:solidFill>
                <a:highlight>
                  <a:srgbClr val="FFFFFF"/>
                </a:highlight>
                <a:latin typeface="Libre Baskerville"/>
                <a:ea typeface="Libre Baskerville"/>
                <a:cs typeface="Libre Baskerville"/>
                <a:sym typeface="Libre Baskerville"/>
              </a:rPr>
              <a:t>increase</a:t>
            </a:r>
            <a:r>
              <a:rPr lang="en-US" sz="2000">
                <a:solidFill>
                  <a:schemeClr val="dk1"/>
                </a:solidFill>
                <a:highlight>
                  <a:srgbClr val="FFFFFF"/>
                </a:highlight>
                <a:latin typeface="Libre Baskerville"/>
                <a:ea typeface="Libre Baskerville"/>
                <a:cs typeface="Libre Baskerville"/>
                <a:sym typeface="Libre Baskerville"/>
              </a:rPr>
              <a:t> </a:t>
            </a:r>
            <a:r>
              <a:rPr lang="en-US" sz="2000">
                <a:solidFill>
                  <a:schemeClr val="dk1"/>
                </a:solidFill>
                <a:highlight>
                  <a:srgbClr val="FFFFFF"/>
                </a:highlight>
                <a:latin typeface="Libre Baskerville"/>
                <a:ea typeface="Libre Baskerville"/>
                <a:cs typeface="Libre Baskerville"/>
                <a:sym typeface="Libre Baskerville"/>
              </a:rPr>
              <a:t>and</a:t>
            </a:r>
            <a:r>
              <a:rPr lang="en-US" sz="2000">
                <a:solidFill>
                  <a:schemeClr val="dk1"/>
                </a:solidFill>
                <a:highlight>
                  <a:srgbClr val="FFFFFF"/>
                </a:highlight>
                <a:latin typeface="Libre Baskerville"/>
                <a:ea typeface="Libre Baskerville"/>
                <a:cs typeface="Libre Baskerville"/>
                <a:sym typeface="Libre Baskerville"/>
              </a:rPr>
              <a:t>–</a:t>
            </a:r>
            <a:r>
              <a:rPr lang="en-US" sz="2000">
                <a:solidFill>
                  <a:schemeClr val="dk1"/>
                </a:solidFill>
                <a:highlight>
                  <a:srgbClr val="FFFFFF"/>
                </a:highlight>
                <a:latin typeface="Libre Baskerville"/>
                <a:ea typeface="Libre Baskerville"/>
                <a:cs typeface="Libre Baskerville"/>
                <a:sym typeface="Libre Baskerville"/>
              </a:rPr>
              <a:t>after the 1793 invention of the cotton gin–the boom in cotton production. </a:t>
            </a:r>
            <a:endParaRPr sz="2000">
              <a:solidFill>
                <a:schemeClr val="dk1"/>
              </a:solidFill>
              <a:highlight>
                <a:srgbClr val="FFFFFF"/>
              </a:highlight>
              <a:latin typeface="Libre Baskerville"/>
              <a:ea typeface="Libre Baskerville"/>
              <a:cs typeface="Libre Baskerville"/>
              <a:sym typeface="Libre Baskerville"/>
            </a:endParaRPr>
          </a:p>
        </p:txBody>
      </p:sp>
      <p:pic>
        <p:nvPicPr>
          <p:cNvPr id="121" name="Google Shape;121;p17"/>
          <p:cNvPicPr preferRelativeResize="0"/>
          <p:nvPr/>
        </p:nvPicPr>
        <p:blipFill rotWithShape="1">
          <a:blip r:embed="rId4">
            <a:alphaModFix/>
          </a:blip>
          <a:srcRect b="0" l="0" r="0" t="0"/>
          <a:stretch/>
        </p:blipFill>
        <p:spPr>
          <a:xfrm>
            <a:off x="10346273" y="439163"/>
            <a:ext cx="1477000" cy="776625"/>
          </a:xfrm>
          <a:prstGeom prst="rect">
            <a:avLst/>
          </a:prstGeom>
          <a:noFill/>
          <a:ln>
            <a:noFill/>
          </a:ln>
        </p:spPr>
      </p:pic>
      <p:sp>
        <p:nvSpPr>
          <p:cNvPr id="122" name="Google Shape;122;p17"/>
          <p:cNvSpPr txBox="1"/>
          <p:nvPr/>
        </p:nvSpPr>
        <p:spPr>
          <a:xfrm>
            <a:off x="500525" y="196525"/>
            <a:ext cx="8710800" cy="13257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1100"/>
              <a:buFont typeface="Arial"/>
              <a:buNone/>
            </a:pPr>
            <a:r>
              <a:rPr b="1" lang="en-US" sz="4000">
                <a:solidFill>
                  <a:schemeClr val="lt1"/>
                </a:solidFill>
                <a:latin typeface="Libre Baskerville"/>
                <a:ea typeface="Libre Baskerville"/>
                <a:cs typeface="Libre Baskerville"/>
                <a:sym typeface="Libre Baskerville"/>
              </a:rPr>
              <a:t>Slavery in the South  </a:t>
            </a:r>
            <a:endParaRPr b="1" sz="6500">
              <a:solidFill>
                <a:schemeClr val="lt1"/>
              </a:solidFill>
              <a:latin typeface="Libre Baskerville"/>
              <a:ea typeface="Libre Baskerville"/>
              <a:cs typeface="Libre Baskerville"/>
              <a:sym typeface="Libre Baskerville"/>
            </a:endParaRPr>
          </a:p>
        </p:txBody>
      </p:sp>
      <p:pic>
        <p:nvPicPr>
          <p:cNvPr id="123" name="Google Shape;123;p17"/>
          <p:cNvPicPr preferRelativeResize="0"/>
          <p:nvPr/>
        </p:nvPicPr>
        <p:blipFill rotWithShape="1">
          <a:blip r:embed="rId5">
            <a:alphaModFix/>
          </a:blip>
          <a:srcRect b="0" l="0" r="0" t="0"/>
          <a:stretch/>
        </p:blipFill>
        <p:spPr>
          <a:xfrm rot="-622548">
            <a:off x="7989824" y="574953"/>
            <a:ext cx="1749907" cy="1749922"/>
          </a:xfrm>
          <a:prstGeom prst="rect">
            <a:avLst/>
          </a:prstGeom>
          <a:noFill/>
          <a:ln>
            <a:noFill/>
          </a:ln>
        </p:spPr>
      </p:pic>
      <p:pic>
        <p:nvPicPr>
          <p:cNvPr id="124" name="Google Shape;124;p17"/>
          <p:cNvPicPr preferRelativeResize="0"/>
          <p:nvPr/>
        </p:nvPicPr>
        <p:blipFill>
          <a:blip r:embed="rId6">
            <a:alphaModFix/>
          </a:blip>
          <a:stretch>
            <a:fillRect/>
          </a:stretch>
        </p:blipFill>
        <p:spPr>
          <a:xfrm>
            <a:off x="6608225" y="1927512"/>
            <a:ext cx="5293149" cy="45884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pic>
        <p:nvPicPr>
          <p:cNvPr id="129" name="Google Shape;129;p18"/>
          <p:cNvPicPr preferRelativeResize="0"/>
          <p:nvPr/>
        </p:nvPicPr>
        <p:blipFill rotWithShape="1">
          <a:blip r:embed="rId3">
            <a:alphaModFix/>
          </a:blip>
          <a:srcRect b="0" l="0" r="0" t="0"/>
          <a:stretch/>
        </p:blipFill>
        <p:spPr>
          <a:xfrm>
            <a:off x="0" y="-9"/>
            <a:ext cx="12192000" cy="1654969"/>
          </a:xfrm>
          <a:prstGeom prst="rect">
            <a:avLst/>
          </a:prstGeom>
          <a:noFill/>
          <a:ln>
            <a:noFill/>
          </a:ln>
        </p:spPr>
      </p:pic>
      <p:sp>
        <p:nvSpPr>
          <p:cNvPr id="130" name="Google Shape;130;p18"/>
          <p:cNvSpPr/>
          <p:nvPr/>
        </p:nvSpPr>
        <p:spPr>
          <a:xfrm>
            <a:off x="386125" y="288075"/>
            <a:ext cx="8951400" cy="1078800"/>
          </a:xfrm>
          <a:prstGeom prst="roundRect">
            <a:avLst>
              <a:gd fmla="val 16667" name="adj"/>
            </a:avLst>
          </a:prstGeom>
          <a:solidFill>
            <a:srgbClr val="1C336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 name="Google Shape;131;p18"/>
          <p:cNvSpPr txBox="1"/>
          <p:nvPr/>
        </p:nvSpPr>
        <p:spPr>
          <a:xfrm>
            <a:off x="317624" y="1927500"/>
            <a:ext cx="5600100" cy="4002000"/>
          </a:xfrm>
          <a:prstGeom prst="rect">
            <a:avLst/>
          </a:prstGeom>
          <a:noFill/>
          <a:ln>
            <a:noFill/>
          </a:ln>
        </p:spPr>
        <p:txBody>
          <a:bodyPr anchorCtr="0" anchor="t" bIns="45700" lIns="91425" spcFirstLastPara="1" rIns="91425" wrap="square" tIns="45700">
            <a:noAutofit/>
          </a:bodyPr>
          <a:lstStyle/>
          <a:p>
            <a:pPr indent="-342900" lvl="0" marL="533400" rtl="0" algn="l">
              <a:lnSpc>
                <a:spcPct val="115000"/>
              </a:lnSpc>
              <a:spcBef>
                <a:spcPts val="0"/>
              </a:spcBef>
              <a:spcAft>
                <a:spcPts val="0"/>
              </a:spcAft>
              <a:buClr>
                <a:srgbClr val="262626"/>
              </a:buClr>
              <a:buSzPts val="1800"/>
              <a:buFont typeface="Arial"/>
              <a:buChar char="●"/>
            </a:pPr>
            <a:r>
              <a:rPr lang="en-US" sz="1800">
                <a:solidFill>
                  <a:schemeClr val="dk1"/>
                </a:solidFill>
                <a:highlight>
                  <a:srgbClr val="FFFFFF"/>
                </a:highlight>
                <a:latin typeface="Libre Baskerville"/>
                <a:ea typeface="Libre Baskerville"/>
                <a:cs typeface="Libre Baskerville"/>
                <a:sym typeface="Libre Baskerville"/>
              </a:rPr>
              <a:t>Americans began to flood west after the Revolutionary </a:t>
            </a:r>
            <a:r>
              <a:rPr lang="en-US" sz="1800">
                <a:solidFill>
                  <a:schemeClr val="dk1"/>
                </a:solidFill>
                <a:highlight>
                  <a:srgbClr val="FFFFFF"/>
                </a:highlight>
                <a:latin typeface="Libre Baskerville"/>
                <a:ea typeface="Libre Baskerville"/>
                <a:cs typeface="Libre Baskerville"/>
                <a:sym typeface="Libre Baskerville"/>
              </a:rPr>
              <a:t>War</a:t>
            </a:r>
            <a:r>
              <a:rPr lang="en-US" sz="1800">
                <a:solidFill>
                  <a:schemeClr val="dk1"/>
                </a:solidFill>
                <a:highlight>
                  <a:srgbClr val="FFFFFF"/>
                </a:highlight>
                <a:latin typeface="Libre Baskerville"/>
                <a:ea typeface="Libre Baskerville"/>
                <a:cs typeface="Libre Baskerville"/>
                <a:sym typeface="Libre Baskerville"/>
              </a:rPr>
              <a:t>,</a:t>
            </a:r>
            <a:r>
              <a:rPr lang="en-US" sz="1800">
                <a:solidFill>
                  <a:schemeClr val="dk1"/>
                </a:solidFill>
                <a:highlight>
                  <a:srgbClr val="FFFFFF"/>
                </a:highlight>
                <a:latin typeface="Libre Baskerville"/>
                <a:ea typeface="Libre Baskerville"/>
                <a:cs typeface="Libre Baskerville"/>
                <a:sym typeface="Libre Baskerville"/>
              </a:rPr>
              <a:t> and this migration had profound effects on slavery and the Union.</a:t>
            </a:r>
            <a:endParaRPr sz="1800">
              <a:solidFill>
                <a:srgbClr val="262626"/>
              </a:solidFill>
              <a:latin typeface="Libre Baskerville"/>
              <a:ea typeface="Libre Baskerville"/>
              <a:cs typeface="Libre Baskerville"/>
              <a:sym typeface="Libre Baskerville"/>
            </a:endParaRPr>
          </a:p>
          <a:p>
            <a:pPr indent="-342900" lvl="0" marL="533400" rtl="0" algn="l">
              <a:lnSpc>
                <a:spcPct val="115000"/>
              </a:lnSpc>
              <a:spcBef>
                <a:spcPts val="0"/>
              </a:spcBef>
              <a:spcAft>
                <a:spcPts val="0"/>
              </a:spcAft>
              <a:buClr>
                <a:srgbClr val="262626"/>
              </a:buClr>
              <a:buSzPts val="1800"/>
              <a:buFont typeface="Libre Baskerville"/>
              <a:buChar char="●"/>
            </a:pPr>
            <a:r>
              <a:rPr lang="en-US" sz="1800">
                <a:solidFill>
                  <a:srgbClr val="262626"/>
                </a:solidFill>
                <a:latin typeface="Libre Baskerville"/>
                <a:ea typeface="Libre Baskerville"/>
                <a:cs typeface="Libre Baskerville"/>
                <a:sym typeface="Libre Baskerville"/>
              </a:rPr>
              <a:t>The Northwest Ordinance of 1787 </a:t>
            </a:r>
            <a:r>
              <a:rPr lang="en-US" sz="1800">
                <a:solidFill>
                  <a:srgbClr val="262626"/>
                </a:solidFill>
                <a:latin typeface="Libre Baskerville"/>
                <a:ea typeface="Libre Baskerville"/>
                <a:cs typeface="Libre Baskerville"/>
                <a:sym typeface="Libre Baskerville"/>
              </a:rPr>
              <a:t>prohibited</a:t>
            </a:r>
            <a:r>
              <a:rPr lang="en-US" sz="1800">
                <a:solidFill>
                  <a:srgbClr val="262626"/>
                </a:solidFill>
                <a:latin typeface="Libre Baskerville"/>
                <a:ea typeface="Libre Baskerville"/>
                <a:cs typeface="Libre Baskerville"/>
                <a:sym typeface="Libre Baskerville"/>
              </a:rPr>
              <a:t> slavery north of the Ohio River.</a:t>
            </a:r>
            <a:endParaRPr sz="1800">
              <a:solidFill>
                <a:srgbClr val="262626"/>
              </a:solidFill>
              <a:latin typeface="Libre Baskerville"/>
              <a:ea typeface="Libre Baskerville"/>
              <a:cs typeface="Libre Baskerville"/>
              <a:sym typeface="Libre Baskerville"/>
            </a:endParaRPr>
          </a:p>
          <a:p>
            <a:pPr indent="-342900" lvl="0" marL="533400" rtl="0" algn="l">
              <a:lnSpc>
                <a:spcPct val="115000"/>
              </a:lnSpc>
              <a:spcBef>
                <a:spcPts val="0"/>
              </a:spcBef>
              <a:spcAft>
                <a:spcPts val="0"/>
              </a:spcAft>
              <a:buClr>
                <a:srgbClr val="262626"/>
              </a:buClr>
              <a:buSzPts val="1800"/>
              <a:buFont typeface="Libre Baskerville"/>
              <a:buChar char="●"/>
            </a:pPr>
            <a:r>
              <a:rPr lang="en-US" sz="1800">
                <a:solidFill>
                  <a:srgbClr val="262626"/>
                </a:solidFill>
                <a:latin typeface="Libre Baskerville"/>
                <a:ea typeface="Libre Baskerville"/>
                <a:cs typeface="Libre Baskerville"/>
                <a:sym typeface="Libre Baskerville"/>
              </a:rPr>
              <a:t>The Southwest Ordinance of 1790 permitted slavery south of the Ohio River. </a:t>
            </a:r>
            <a:endParaRPr sz="1800">
              <a:solidFill>
                <a:srgbClr val="262626"/>
              </a:solidFill>
              <a:latin typeface="Libre Baskerville"/>
              <a:ea typeface="Libre Baskerville"/>
              <a:cs typeface="Libre Baskerville"/>
              <a:sym typeface="Libre Baskerville"/>
            </a:endParaRPr>
          </a:p>
          <a:p>
            <a:pPr indent="-342900" lvl="0" marL="533400" rtl="0" algn="l">
              <a:lnSpc>
                <a:spcPct val="115000"/>
              </a:lnSpc>
              <a:spcBef>
                <a:spcPts val="0"/>
              </a:spcBef>
              <a:spcAft>
                <a:spcPts val="0"/>
              </a:spcAft>
              <a:buClr>
                <a:srgbClr val="262626"/>
              </a:buClr>
              <a:buSzPts val="1800"/>
              <a:buFont typeface="Libre Baskerville"/>
              <a:buChar char="●"/>
            </a:pPr>
            <a:r>
              <a:rPr lang="en-US" sz="1800">
                <a:solidFill>
                  <a:srgbClr val="262626"/>
                </a:solidFill>
                <a:latin typeface="Libre Baskerville"/>
                <a:ea typeface="Libre Baskerville"/>
                <a:cs typeface="Libre Baskerville"/>
                <a:sym typeface="Libre Baskerville"/>
              </a:rPr>
              <a:t>Westward expansion and the admission of new states into the Union constantly altered the balance of power between free states and slave states, a conflict that would continue up until the Civil War..</a:t>
            </a:r>
            <a:endParaRPr sz="1800">
              <a:solidFill>
                <a:srgbClr val="262626"/>
              </a:solidFill>
              <a:latin typeface="Libre Baskerville"/>
              <a:ea typeface="Libre Baskerville"/>
              <a:cs typeface="Libre Baskerville"/>
              <a:sym typeface="Libre Baskerville"/>
            </a:endParaRPr>
          </a:p>
          <a:p>
            <a:pPr indent="0" lvl="0" marL="457200" rtl="0" algn="l">
              <a:lnSpc>
                <a:spcPct val="115000"/>
              </a:lnSpc>
              <a:spcBef>
                <a:spcPts val="0"/>
              </a:spcBef>
              <a:spcAft>
                <a:spcPts val="0"/>
              </a:spcAft>
              <a:buNone/>
            </a:pPr>
            <a:r>
              <a:t/>
            </a:r>
            <a:endParaRPr b="1">
              <a:solidFill>
                <a:srgbClr val="262626"/>
              </a:solidFill>
              <a:latin typeface="Libre Baskerville"/>
              <a:ea typeface="Libre Baskerville"/>
              <a:cs typeface="Libre Baskerville"/>
              <a:sym typeface="Libre Baskerville"/>
            </a:endParaRPr>
          </a:p>
        </p:txBody>
      </p:sp>
      <p:pic>
        <p:nvPicPr>
          <p:cNvPr id="132" name="Google Shape;132;p18"/>
          <p:cNvPicPr preferRelativeResize="0"/>
          <p:nvPr/>
        </p:nvPicPr>
        <p:blipFill rotWithShape="1">
          <a:blip r:embed="rId4">
            <a:alphaModFix/>
          </a:blip>
          <a:srcRect b="0" l="0" r="0" t="0"/>
          <a:stretch/>
        </p:blipFill>
        <p:spPr>
          <a:xfrm>
            <a:off x="10346273" y="439163"/>
            <a:ext cx="1477000" cy="776625"/>
          </a:xfrm>
          <a:prstGeom prst="rect">
            <a:avLst/>
          </a:prstGeom>
          <a:noFill/>
          <a:ln>
            <a:noFill/>
          </a:ln>
        </p:spPr>
      </p:pic>
      <p:sp>
        <p:nvSpPr>
          <p:cNvPr id="133" name="Google Shape;133;p18"/>
          <p:cNvSpPr txBox="1"/>
          <p:nvPr/>
        </p:nvSpPr>
        <p:spPr>
          <a:xfrm>
            <a:off x="500525" y="196525"/>
            <a:ext cx="8710800" cy="13257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4000"/>
              <a:buFont typeface="Libre Baskerville"/>
              <a:buNone/>
            </a:pPr>
            <a:r>
              <a:rPr b="1" lang="en-US" sz="3900">
                <a:solidFill>
                  <a:schemeClr val="lt1"/>
                </a:solidFill>
                <a:latin typeface="Libre Baskerville"/>
                <a:ea typeface="Libre Baskerville"/>
                <a:cs typeface="Libre Baskerville"/>
                <a:sym typeface="Libre Baskerville"/>
              </a:rPr>
              <a:t>Westward Expansion and Slavery</a:t>
            </a:r>
            <a:endParaRPr b="1" i="0" sz="4300" u="none" cap="none" strike="noStrike">
              <a:solidFill>
                <a:schemeClr val="lt1"/>
              </a:solidFill>
              <a:latin typeface="Libre Baskerville"/>
              <a:ea typeface="Libre Baskerville"/>
              <a:cs typeface="Libre Baskerville"/>
              <a:sym typeface="Libre Baskerville"/>
            </a:endParaRPr>
          </a:p>
        </p:txBody>
      </p:sp>
      <p:pic>
        <p:nvPicPr>
          <p:cNvPr id="134" name="Google Shape;134;p18"/>
          <p:cNvPicPr preferRelativeResize="0"/>
          <p:nvPr/>
        </p:nvPicPr>
        <p:blipFill rotWithShape="1">
          <a:blip r:embed="rId5">
            <a:alphaModFix/>
          </a:blip>
          <a:srcRect b="0" l="0" r="0" t="0"/>
          <a:stretch/>
        </p:blipFill>
        <p:spPr>
          <a:xfrm rot="-622548">
            <a:off x="7989824" y="574953"/>
            <a:ext cx="1749907" cy="1749922"/>
          </a:xfrm>
          <a:prstGeom prst="rect">
            <a:avLst/>
          </a:prstGeom>
          <a:noFill/>
          <a:ln>
            <a:noFill/>
          </a:ln>
        </p:spPr>
      </p:pic>
      <p:pic>
        <p:nvPicPr>
          <p:cNvPr id="135" name="Google Shape;135;p18"/>
          <p:cNvPicPr preferRelativeResize="0"/>
          <p:nvPr/>
        </p:nvPicPr>
        <p:blipFill>
          <a:blip r:embed="rId6">
            <a:alphaModFix/>
          </a:blip>
          <a:stretch>
            <a:fillRect/>
          </a:stretch>
        </p:blipFill>
        <p:spPr>
          <a:xfrm>
            <a:off x="5824918" y="2321900"/>
            <a:ext cx="6242257" cy="34874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pic>
        <p:nvPicPr>
          <p:cNvPr id="140" name="Google Shape;140;p19"/>
          <p:cNvPicPr preferRelativeResize="0"/>
          <p:nvPr/>
        </p:nvPicPr>
        <p:blipFill rotWithShape="1">
          <a:blip r:embed="rId3">
            <a:alphaModFix/>
          </a:blip>
          <a:srcRect b="0" l="0" r="0" t="0"/>
          <a:stretch/>
        </p:blipFill>
        <p:spPr>
          <a:xfrm>
            <a:off x="0" y="-9"/>
            <a:ext cx="12192000" cy="1654969"/>
          </a:xfrm>
          <a:prstGeom prst="rect">
            <a:avLst/>
          </a:prstGeom>
          <a:noFill/>
          <a:ln>
            <a:noFill/>
          </a:ln>
        </p:spPr>
      </p:pic>
      <p:sp>
        <p:nvSpPr>
          <p:cNvPr id="141" name="Google Shape;141;p19"/>
          <p:cNvSpPr/>
          <p:nvPr/>
        </p:nvSpPr>
        <p:spPr>
          <a:xfrm>
            <a:off x="386125" y="288075"/>
            <a:ext cx="8951400" cy="1078800"/>
          </a:xfrm>
          <a:prstGeom prst="roundRect">
            <a:avLst>
              <a:gd fmla="val 16667" name="adj"/>
            </a:avLst>
          </a:prstGeom>
          <a:solidFill>
            <a:srgbClr val="1C336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 name="Google Shape;142;p19"/>
          <p:cNvSpPr txBox="1"/>
          <p:nvPr/>
        </p:nvSpPr>
        <p:spPr>
          <a:xfrm>
            <a:off x="317635" y="1927511"/>
            <a:ext cx="11415600" cy="4002000"/>
          </a:xfrm>
          <a:prstGeom prst="rect">
            <a:avLst/>
          </a:prstGeom>
          <a:noFill/>
          <a:ln>
            <a:noFill/>
          </a:ln>
        </p:spPr>
        <p:txBody>
          <a:bodyPr anchorCtr="0" anchor="t" bIns="45700" lIns="91425" spcFirstLastPara="1" rIns="91425" wrap="square" tIns="45700">
            <a:noAutofit/>
          </a:bodyPr>
          <a:lstStyle/>
          <a:p>
            <a:pPr indent="-371475" lvl="1" marL="914400" rtl="0" algn="l">
              <a:lnSpc>
                <a:spcPct val="115000"/>
              </a:lnSpc>
              <a:spcBef>
                <a:spcPts val="0"/>
              </a:spcBef>
              <a:spcAft>
                <a:spcPts val="0"/>
              </a:spcAft>
              <a:buClr>
                <a:srgbClr val="333B41"/>
              </a:buClr>
              <a:buSzPts val="2250"/>
              <a:buChar char="•"/>
            </a:pPr>
            <a:r>
              <a:rPr lang="en-US" sz="2400">
                <a:solidFill>
                  <a:srgbClr val="333B41"/>
                </a:solidFill>
                <a:latin typeface="Libre Baskerville"/>
                <a:ea typeface="Libre Baskerville"/>
                <a:cs typeface="Libre Baskerville"/>
                <a:sym typeface="Libre Baskerville"/>
              </a:rPr>
              <a:t>The activities and primary sources in this lesson will help you to answer the following questions:​</a:t>
            </a:r>
            <a:endParaRPr sz="2400">
              <a:solidFill>
                <a:srgbClr val="333B41"/>
              </a:solidFill>
              <a:latin typeface="Libre Baskerville"/>
              <a:ea typeface="Libre Baskerville"/>
              <a:cs typeface="Libre Baskerville"/>
              <a:sym typeface="Libre Baskerville"/>
            </a:endParaRPr>
          </a:p>
          <a:p>
            <a:pPr indent="-422275" lvl="1" marL="914400" rtl="0" algn="l">
              <a:lnSpc>
                <a:spcPct val="115000"/>
              </a:lnSpc>
              <a:spcBef>
                <a:spcPts val="0"/>
              </a:spcBef>
              <a:spcAft>
                <a:spcPts val="0"/>
              </a:spcAft>
              <a:buClr>
                <a:srgbClr val="FF8300"/>
              </a:buClr>
              <a:buSzPts val="3050"/>
              <a:buFont typeface="Libre Baskerville"/>
              <a:buChar char="•"/>
            </a:pPr>
            <a:r>
              <a:rPr b="1" i="1" lang="en-US" sz="3050">
                <a:solidFill>
                  <a:srgbClr val="FF8300"/>
                </a:solidFill>
                <a:latin typeface="Libre Baskerville"/>
                <a:ea typeface="Libre Baskerville"/>
                <a:cs typeface="Libre Baskerville"/>
                <a:sym typeface="Libre Baskerville"/>
              </a:rPr>
              <a:t>To </a:t>
            </a:r>
            <a:r>
              <a:rPr b="1" i="1" lang="en-US" sz="3050">
                <a:solidFill>
                  <a:srgbClr val="FF8300"/>
                </a:solidFill>
                <a:latin typeface="Libre Baskerville"/>
                <a:ea typeface="Libre Baskerville"/>
                <a:cs typeface="Libre Baskerville"/>
                <a:sym typeface="Libre Baskerville"/>
              </a:rPr>
              <a:t>what extent did events during and following the Revolutionary War confront the conflict between slavery and Founding principles of liberty, equality, and justice? </a:t>
            </a:r>
            <a:endParaRPr b="1" i="1" sz="3050">
              <a:solidFill>
                <a:srgbClr val="FF8300"/>
              </a:solidFill>
              <a:latin typeface="Libre Baskerville"/>
              <a:ea typeface="Libre Baskerville"/>
              <a:cs typeface="Libre Baskerville"/>
              <a:sym typeface="Libre Baskerville"/>
            </a:endParaRPr>
          </a:p>
          <a:p>
            <a:pPr indent="0" lvl="0" marL="914400" rtl="0" algn="l">
              <a:spcBef>
                <a:spcPts val="0"/>
              </a:spcBef>
              <a:spcAft>
                <a:spcPts val="0"/>
              </a:spcAft>
              <a:buNone/>
            </a:pPr>
            <a:r>
              <a:t/>
            </a:r>
            <a:endParaRPr b="1" i="1" sz="3050">
              <a:solidFill>
                <a:srgbClr val="FF8300"/>
              </a:solidFill>
              <a:latin typeface="Libre Baskerville"/>
              <a:ea typeface="Libre Baskerville"/>
              <a:cs typeface="Libre Baskerville"/>
              <a:sym typeface="Libre Baskerville"/>
            </a:endParaRPr>
          </a:p>
          <a:p>
            <a:pPr indent="-422275" lvl="1" marL="914400" rtl="0" algn="l">
              <a:lnSpc>
                <a:spcPct val="115000"/>
              </a:lnSpc>
              <a:spcBef>
                <a:spcPts val="0"/>
              </a:spcBef>
              <a:spcAft>
                <a:spcPts val="0"/>
              </a:spcAft>
              <a:buClr>
                <a:srgbClr val="FF8300"/>
              </a:buClr>
              <a:buSzPts val="3050"/>
              <a:buFont typeface="Libre Baskerville"/>
              <a:buChar char="•"/>
            </a:pPr>
            <a:r>
              <a:rPr b="1" i="1" lang="en-US" sz="3050">
                <a:solidFill>
                  <a:srgbClr val="FF8300"/>
                </a:solidFill>
                <a:latin typeface="Libre Baskerville"/>
                <a:ea typeface="Libre Baskerville"/>
                <a:cs typeface="Libre Baskerville"/>
                <a:sym typeface="Libre Baskerville"/>
              </a:rPr>
              <a:t>How did the actions of individuals and groups during this time period work in concert with or against Founding ideals</a:t>
            </a:r>
            <a:r>
              <a:rPr b="1" i="1" lang="en-US" sz="3050">
                <a:solidFill>
                  <a:srgbClr val="FF8300"/>
                </a:solidFill>
                <a:latin typeface="Libre Baskerville"/>
                <a:ea typeface="Libre Baskerville"/>
                <a:cs typeface="Libre Baskerville"/>
                <a:sym typeface="Libre Baskerville"/>
              </a:rPr>
              <a:t>?</a:t>
            </a:r>
            <a:endParaRPr b="1" i="1" sz="3050">
              <a:solidFill>
                <a:srgbClr val="FF8300"/>
              </a:solidFill>
              <a:latin typeface="Libre Baskerville"/>
              <a:ea typeface="Libre Baskerville"/>
              <a:cs typeface="Libre Baskerville"/>
              <a:sym typeface="Libre Baskerville"/>
            </a:endParaRPr>
          </a:p>
        </p:txBody>
      </p:sp>
      <p:pic>
        <p:nvPicPr>
          <p:cNvPr id="143" name="Google Shape;143;p19"/>
          <p:cNvPicPr preferRelativeResize="0"/>
          <p:nvPr/>
        </p:nvPicPr>
        <p:blipFill rotWithShape="1">
          <a:blip r:embed="rId4">
            <a:alphaModFix/>
          </a:blip>
          <a:srcRect b="0" l="0" r="0" t="0"/>
          <a:stretch/>
        </p:blipFill>
        <p:spPr>
          <a:xfrm>
            <a:off x="10346273" y="439163"/>
            <a:ext cx="1477000" cy="776625"/>
          </a:xfrm>
          <a:prstGeom prst="rect">
            <a:avLst/>
          </a:prstGeom>
          <a:noFill/>
          <a:ln>
            <a:noFill/>
          </a:ln>
        </p:spPr>
      </p:pic>
      <p:sp>
        <p:nvSpPr>
          <p:cNvPr id="144" name="Google Shape;144;p19"/>
          <p:cNvSpPr txBox="1"/>
          <p:nvPr/>
        </p:nvSpPr>
        <p:spPr>
          <a:xfrm>
            <a:off x="500525" y="196525"/>
            <a:ext cx="8710800" cy="1325700"/>
          </a:xfrm>
          <a:prstGeom prst="rect">
            <a:avLst/>
          </a:prstGeom>
          <a:noFill/>
          <a:ln>
            <a:noFill/>
          </a:ln>
        </p:spPr>
        <p:txBody>
          <a:bodyPr anchorCtr="0" anchor="ctr" bIns="45700" lIns="91425" spcFirstLastPara="1" rIns="91425" wrap="square" tIns="45700">
            <a:normAutofit/>
          </a:bodyPr>
          <a:lstStyle/>
          <a:p>
            <a:pPr indent="0" lvl="0" marL="0" rtl="0" algn="l">
              <a:lnSpc>
                <a:spcPct val="108000"/>
              </a:lnSpc>
              <a:spcBef>
                <a:spcPts val="0"/>
              </a:spcBef>
              <a:spcAft>
                <a:spcPts val="0"/>
              </a:spcAft>
              <a:buClr>
                <a:schemeClr val="dk1"/>
              </a:buClr>
              <a:buSzPts val="1100"/>
              <a:buFont typeface="Arial"/>
              <a:buNone/>
            </a:pPr>
            <a:r>
              <a:rPr b="1" lang="en-US" sz="3500">
                <a:solidFill>
                  <a:schemeClr val="lt1"/>
                </a:solidFill>
                <a:latin typeface="Libre Baskerville"/>
                <a:ea typeface="Libre Baskerville"/>
                <a:cs typeface="Libre Baskerville"/>
                <a:sym typeface="Libre Baskerville"/>
              </a:rPr>
              <a:t>Post-Revolutionary War Emancipation and Entrenchment </a:t>
            </a:r>
            <a:r>
              <a:rPr b="1" lang="en-US" sz="3300">
                <a:solidFill>
                  <a:schemeClr val="lt1"/>
                </a:solidFill>
                <a:latin typeface="Libre Baskerville"/>
                <a:ea typeface="Libre Baskerville"/>
                <a:cs typeface="Libre Baskerville"/>
                <a:sym typeface="Libre Baskerville"/>
              </a:rPr>
              <a:t> </a:t>
            </a:r>
            <a:endParaRPr b="1" sz="3300">
              <a:solidFill>
                <a:schemeClr val="lt1"/>
              </a:solidFill>
              <a:latin typeface="Libre Baskerville"/>
              <a:ea typeface="Libre Baskerville"/>
              <a:cs typeface="Libre Baskerville"/>
              <a:sym typeface="Libre Baskerville"/>
            </a:endParaRPr>
          </a:p>
        </p:txBody>
      </p:sp>
      <p:pic>
        <p:nvPicPr>
          <p:cNvPr id="145" name="Google Shape;145;p19"/>
          <p:cNvPicPr preferRelativeResize="0"/>
          <p:nvPr/>
        </p:nvPicPr>
        <p:blipFill rotWithShape="1">
          <a:blip r:embed="rId5">
            <a:alphaModFix/>
          </a:blip>
          <a:srcRect b="0" l="0" r="0" t="0"/>
          <a:stretch/>
        </p:blipFill>
        <p:spPr>
          <a:xfrm rot="-622548">
            <a:off x="7989824" y="574953"/>
            <a:ext cx="1749907" cy="174992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Motiv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