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embeddedFontLst>
    <p:embeddedFont>
      <p:font typeface="Libre Baskerville" panose="02000000000000000000" pitchFamily="50" charset="0"/>
      <p:regular r:id="rId11"/>
      <p:bold r:id="rId12"/>
      <p:italic r:id="rId13"/>
    </p:embeddedFont>
    <p:embeddedFont>
      <p:font typeface="Libre Franklin" panose="00000500000000000000" pitchFamily="50" charset="0"/>
      <p:regular r:id="rId14"/>
      <p:bold r:id="rId15"/>
      <p:italic r:id="rId16"/>
      <p:boldItalic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1" d="100"/>
          <a:sy n="61" d="100"/>
        </p:scale>
        <p:origin x="99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mithsonianeducation.org/educators/lesson_plans/franklin/republic.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Elizabeth_Freema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Dunmore%27s_Proclamation#/media/File:Dunmore's_Proclamation_signed_November_7,_1775.jp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8" name="Google Shape;88;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20c7218eb7c_0_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i="1">
                <a:solidFill>
                  <a:schemeClr val="dk1"/>
                </a:solidFill>
                <a:highlight>
                  <a:srgbClr val="FFFFFF"/>
                </a:highlight>
              </a:rPr>
              <a:t>Benjamin Rush,</a:t>
            </a:r>
            <a:r>
              <a:rPr lang="en-US" sz="1000">
                <a:solidFill>
                  <a:schemeClr val="dk1"/>
                </a:solidFill>
                <a:highlight>
                  <a:srgbClr val="FFFFFF"/>
                </a:highlight>
              </a:rPr>
              <a:t> by Charles Willson Peale, 1783 and 1786. Winterthur Museum; gift of Mrs. Julia B. Henry, 1959.</a:t>
            </a:r>
            <a:endParaRPr sz="1000">
              <a:solidFill>
                <a:schemeClr val="dk1"/>
              </a:solidFill>
              <a:highlight>
                <a:srgbClr val="FFFFFF"/>
              </a:highlight>
            </a:endParaRPr>
          </a:p>
          <a:p>
            <a:pPr marL="0" lvl="0" indent="0" algn="l" rtl="0">
              <a:lnSpc>
                <a:spcPct val="100000"/>
              </a:lnSpc>
              <a:spcBef>
                <a:spcPts val="0"/>
              </a:spcBef>
              <a:spcAft>
                <a:spcPts val="0"/>
              </a:spcAft>
              <a:buSzPts val="1100"/>
              <a:buNone/>
            </a:pPr>
            <a:r>
              <a:rPr lang="en-US" sz="1000" u="sng">
                <a:solidFill>
                  <a:schemeClr val="hlink"/>
                </a:solidFill>
                <a:highlight>
                  <a:srgbClr val="FFFFFF"/>
                </a:highlight>
                <a:hlinkClick r:id="rId3"/>
              </a:rPr>
              <a:t>https://smithsonianeducation.org/educators/lesson_plans/franklin/republic.html</a:t>
            </a:r>
            <a:r>
              <a:rPr lang="en-US" sz="1000">
                <a:solidFill>
                  <a:schemeClr val="dk1"/>
                </a:solidFill>
                <a:highlight>
                  <a:srgbClr val="FFFFFF"/>
                </a:highlight>
              </a:rPr>
              <a:t> </a:t>
            </a:r>
            <a:endParaRPr sz="1000">
              <a:solidFill>
                <a:schemeClr val="dk1"/>
              </a:solidFill>
              <a:highlight>
                <a:srgbClr val="FFFFFF"/>
              </a:highlight>
            </a:endParaRPr>
          </a:p>
        </p:txBody>
      </p:sp>
      <p:sp>
        <p:nvSpPr>
          <p:cNvPr id="105" name="Google Shape;105;g20c7218eb7c_0_2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20f4b3c046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200">
                <a:solidFill>
                  <a:srgbClr val="202122"/>
                </a:solidFill>
                <a:highlight>
                  <a:srgbClr val="FFFFFF"/>
                </a:highlight>
              </a:rPr>
              <a:t>Mum Bett, aka </a:t>
            </a:r>
            <a:r>
              <a:rPr lang="en-US" sz="1200">
                <a:solidFill>
                  <a:srgbClr val="3366CC"/>
                </a:solidFill>
                <a:highlight>
                  <a:srgbClr val="FFFFFF"/>
                </a:highlight>
                <a:uFill>
                  <a:noFill/>
                </a:uFill>
                <a:hlinkClick r:id="rId3">
                  <a:extLst>
                    <a:ext uri="{A12FA001-AC4F-418D-AE19-62706E023703}">
                      <ahyp:hlinkClr xmlns:ahyp="http://schemas.microsoft.com/office/drawing/2018/hyperlinkcolor" val="tx"/>
                    </a:ext>
                  </a:extLst>
                </a:hlinkClick>
              </a:rPr>
              <a:t>Elizabeth Freeman</a:t>
            </a:r>
            <a:r>
              <a:rPr lang="en-US" sz="1200">
                <a:solidFill>
                  <a:srgbClr val="202122"/>
                </a:solidFill>
                <a:highlight>
                  <a:srgbClr val="FFFFFF"/>
                </a:highlight>
              </a:rPr>
              <a:t>, aged 70. Painted by Susan Ridley Sedgwick, aged 23. Watercolor on ivory, painted circa 1812. Photo courtesy of Massachusetts Historical Society, Boston</a:t>
            </a:r>
            <a:endParaRPr sz="1000">
              <a:solidFill>
                <a:schemeClr val="dk1"/>
              </a:solidFill>
              <a:highlight>
                <a:srgbClr val="FFFFFF"/>
              </a:highlight>
            </a:endParaRPr>
          </a:p>
        </p:txBody>
      </p:sp>
      <p:sp>
        <p:nvSpPr>
          <p:cNvPr id="117" name="Google Shape;117;g20f4b3c0464_0_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20c77a89674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500">
                <a:solidFill>
                  <a:srgbClr val="202122"/>
                </a:solidFill>
                <a:highlight>
                  <a:srgbClr val="FFFFFF"/>
                </a:highlight>
              </a:rPr>
              <a:t>American soldiers at the siege of Yorktown, by Jean-Baptiste-Antoine DeVerger, watercolor, 1781, cropped</a:t>
            </a:r>
            <a:endParaRPr sz="1500">
              <a:solidFill>
                <a:srgbClr val="202122"/>
              </a:solidFill>
              <a:highlight>
                <a:srgbClr val="FFFFFF"/>
              </a:highlight>
            </a:endParaRPr>
          </a:p>
          <a:p>
            <a:pPr marL="0" lvl="0" indent="0" algn="l" rtl="0">
              <a:lnSpc>
                <a:spcPct val="100000"/>
              </a:lnSpc>
              <a:spcBef>
                <a:spcPts val="0"/>
              </a:spcBef>
              <a:spcAft>
                <a:spcPts val="0"/>
              </a:spcAft>
              <a:buSzPts val="1100"/>
              <a:buNone/>
            </a:pPr>
            <a:r>
              <a:rPr lang="en-US" sz="1500">
                <a:solidFill>
                  <a:srgbClr val="202122"/>
                </a:solidFill>
                <a:highlight>
                  <a:srgbClr val="FFFFFF"/>
                </a:highlight>
              </a:rPr>
              <a:t>https://en.wikipedia.org/wiki/1st_Rhode_Island_Regiment#/media/File:1st_Rhode_Island_Regiment_Soldier_Cropped.jpg</a:t>
            </a:r>
            <a:endParaRPr sz="1500">
              <a:solidFill>
                <a:srgbClr val="202122"/>
              </a:solidFill>
              <a:highlight>
                <a:srgbClr val="FFFFFF"/>
              </a:highlight>
            </a:endParaRPr>
          </a:p>
        </p:txBody>
      </p:sp>
      <p:sp>
        <p:nvSpPr>
          <p:cNvPr id="128" name="Google Shape;128;g20c77a89674_0_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20f4b3c0464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500">
                <a:solidFill>
                  <a:srgbClr val="202122"/>
                </a:solidFill>
                <a:highlight>
                  <a:srgbClr val="FFFFFF"/>
                </a:highlight>
              </a:rPr>
              <a:t>Dunmore's Proclamation signed November 7, 1775</a:t>
            </a:r>
            <a:endParaRPr sz="1500">
              <a:solidFill>
                <a:srgbClr val="202122"/>
              </a:solidFill>
              <a:highlight>
                <a:srgbClr val="FFFFFF"/>
              </a:highlight>
            </a:endParaRPr>
          </a:p>
          <a:p>
            <a:pPr marL="0" lvl="0" indent="0" algn="l" rtl="0">
              <a:lnSpc>
                <a:spcPct val="100000"/>
              </a:lnSpc>
              <a:spcBef>
                <a:spcPts val="0"/>
              </a:spcBef>
              <a:spcAft>
                <a:spcPts val="0"/>
              </a:spcAft>
              <a:buSzPts val="1100"/>
              <a:buNone/>
            </a:pPr>
            <a:r>
              <a:rPr lang="en-US" sz="1500" u="sng">
                <a:solidFill>
                  <a:schemeClr val="hlink"/>
                </a:solidFill>
                <a:highlight>
                  <a:srgbClr val="FFFFFF"/>
                </a:highlight>
                <a:hlinkClick r:id="rId3"/>
              </a:rPr>
              <a:t>https://en.wikipedia.org/wiki/Dunmore%27s_Proclamation#/media/File:Dunmore's_Proclamation_signed_November_7,_1775.jpg</a:t>
            </a:r>
            <a:r>
              <a:rPr lang="en-US" sz="1500">
                <a:solidFill>
                  <a:srgbClr val="202122"/>
                </a:solidFill>
                <a:highlight>
                  <a:srgbClr val="FFFFFF"/>
                </a:highlight>
              </a:rPr>
              <a:t> </a:t>
            </a:r>
            <a:endParaRPr sz="1500">
              <a:solidFill>
                <a:srgbClr val="202122"/>
              </a:solidFill>
              <a:highlight>
                <a:srgbClr val="FFFFFF"/>
              </a:highlight>
            </a:endParaRPr>
          </a:p>
        </p:txBody>
      </p:sp>
      <p:sp>
        <p:nvSpPr>
          <p:cNvPr id="139" name="Google Shape;139;g20f4b3c0464_0_3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20c77a89674_0_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0" name="Google Shape;150;g20c77a89674_0_2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Úvodní snímek"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Nadpis a svislý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vislý nadpis a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Nadpis a obsah"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rázdný" type="blank">
  <p:cSld name="BLANK">
    <p:spTree>
      <p:nvGrpSpPr>
        <p:cNvPr id="1" name="Shape 23"/>
        <p:cNvGrpSpPr/>
        <p:nvPr/>
      </p:nvGrpSpPr>
      <p:grpSpPr>
        <a:xfrm>
          <a:off x="0" y="0"/>
          <a:ext cx="0" cy="0"/>
          <a:chOff x="0" y="0"/>
          <a:chExt cx="0" cy="0"/>
        </a:xfrm>
      </p:grpSpPr>
      <p:sp>
        <p:nvSpPr>
          <p:cNvPr id="24" name="Google Shape;24;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Záhlaví oddílu"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va obsahy"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rovnání"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Jenom nadpis"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bsah s titulkem"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brázek s titulkem"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7.jp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8.jp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9.jp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txBox="1">
            <a:spLocks noGrp="1"/>
          </p:cNvSpPr>
          <p:nvPr>
            <p:ph type="subTitle" idx="1"/>
          </p:nvPr>
        </p:nvSpPr>
        <p:spPr>
          <a:xfrm>
            <a:off x="1524000" y="3433881"/>
            <a:ext cx="9144000" cy="16557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8000"/>
              <a:buNone/>
            </a:pPr>
            <a:r>
              <a:rPr lang="en-US" sz="8000" b="1">
                <a:solidFill>
                  <a:schemeClr val="lt1"/>
                </a:solidFill>
                <a:latin typeface="Arial"/>
                <a:ea typeface="Arial"/>
                <a:cs typeface="Arial"/>
                <a:sym typeface="Arial"/>
              </a:rPr>
              <a:t>BILL OF RIGHT INSTITUTE</a:t>
            </a:r>
            <a:endParaRPr/>
          </a:p>
        </p:txBody>
      </p:sp>
      <p:pic>
        <p:nvPicPr>
          <p:cNvPr id="85" name="Google Shape;85;p13"/>
          <p:cNvPicPr preferRelativeResize="0"/>
          <p:nvPr/>
        </p:nvPicPr>
        <p:blipFill rotWithShape="1">
          <a:blip r:embed="rId3">
            <a:alphaModFix/>
          </a:blip>
          <a:srcRect/>
          <a:stretch/>
        </p:blipFill>
        <p:spPr>
          <a:xfrm>
            <a:off x="-6309" y="-53675"/>
            <a:ext cx="12192000" cy="699492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p14"/>
          <p:cNvPicPr preferRelativeResize="0"/>
          <p:nvPr/>
        </p:nvPicPr>
        <p:blipFill rotWithShape="1">
          <a:blip r:embed="rId3">
            <a:alphaModFix/>
          </a:blip>
          <a:srcRect/>
          <a:stretch/>
        </p:blipFill>
        <p:spPr>
          <a:xfrm>
            <a:off x="0" y="-36912"/>
            <a:ext cx="12192000" cy="6994922"/>
          </a:xfrm>
          <a:prstGeom prst="rect">
            <a:avLst/>
          </a:prstGeom>
          <a:noFill/>
          <a:ln>
            <a:noFill/>
          </a:ln>
        </p:spPr>
      </p:pic>
      <p:sp>
        <p:nvSpPr>
          <p:cNvPr id="91" name="Google Shape;91;p14"/>
          <p:cNvSpPr txBox="1">
            <a:spLocks noGrp="1"/>
          </p:cNvSpPr>
          <p:nvPr>
            <p:ph type="title"/>
          </p:nvPr>
        </p:nvSpPr>
        <p:spPr>
          <a:xfrm>
            <a:off x="1210425" y="1670376"/>
            <a:ext cx="5257800" cy="15393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990"/>
              <a:buFont typeface="Arial"/>
              <a:buNone/>
            </a:pPr>
            <a:r>
              <a:rPr lang="en-US" sz="3500" b="1">
                <a:solidFill>
                  <a:schemeClr val="lt1"/>
                </a:solidFill>
                <a:latin typeface="Libre Franklin"/>
                <a:ea typeface="Libre Franklin"/>
                <a:cs typeface="Libre Franklin"/>
                <a:sym typeface="Libre Franklin"/>
              </a:rPr>
              <a:t>Paths to Freedom: African Americans and the Revolutionary War </a:t>
            </a:r>
            <a:r>
              <a:rPr lang="en-US" sz="3500">
                <a:solidFill>
                  <a:schemeClr val="lt1"/>
                </a:solidFill>
                <a:latin typeface="Libre Franklin"/>
                <a:ea typeface="Libre Franklin"/>
                <a:cs typeface="Libre Franklin"/>
                <a:sym typeface="Libre Franklin"/>
              </a:rPr>
              <a:t>   </a:t>
            </a:r>
            <a:endParaRPr sz="3720">
              <a:solidFill>
                <a:schemeClr val="lt1"/>
              </a:solidFill>
              <a:latin typeface="Libre Franklin"/>
              <a:ea typeface="Libre Franklin"/>
              <a:cs typeface="Libre Franklin"/>
              <a:sym typeface="Libre Franklin"/>
            </a:endParaRPr>
          </a:p>
        </p:txBody>
      </p:sp>
      <p:sp>
        <p:nvSpPr>
          <p:cNvPr id="92" name="Google Shape;92;p14"/>
          <p:cNvSpPr txBox="1"/>
          <p:nvPr/>
        </p:nvSpPr>
        <p:spPr>
          <a:xfrm>
            <a:off x="1210425" y="3209775"/>
            <a:ext cx="5257800" cy="1477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1800" i="1">
                <a:solidFill>
                  <a:schemeClr val="lt1"/>
                </a:solidFill>
                <a:latin typeface="Libre Baskerville"/>
                <a:ea typeface="Libre Baskerville"/>
                <a:cs typeface="Libre Baskerville"/>
                <a:sym typeface="Libre Baskerville"/>
              </a:rPr>
              <a:t>How did African Americans participate in the Revolutionary War?</a:t>
            </a:r>
            <a:endParaRPr sz="1800" i="1">
              <a:solidFill>
                <a:schemeClr val="lt1"/>
              </a:solidFill>
              <a:latin typeface="Libre Baskerville"/>
              <a:ea typeface="Libre Baskerville"/>
              <a:cs typeface="Libre Baskerville"/>
              <a:sym typeface="Libre Baskerville"/>
            </a:endParaRPr>
          </a:p>
          <a:p>
            <a:pPr marL="0" lvl="0" indent="0" algn="l" rtl="0">
              <a:spcBef>
                <a:spcPts val="0"/>
              </a:spcBef>
              <a:spcAft>
                <a:spcPts val="0"/>
              </a:spcAft>
              <a:buNone/>
            </a:pPr>
            <a:endParaRPr sz="1800" i="1">
              <a:solidFill>
                <a:schemeClr val="lt1"/>
              </a:solidFill>
              <a:latin typeface="Libre Baskerville"/>
              <a:ea typeface="Libre Baskerville"/>
              <a:cs typeface="Libre Baskerville"/>
              <a:sym typeface="Libre Baskerville"/>
            </a:endParaRPr>
          </a:p>
          <a:p>
            <a:pPr marL="0" lvl="0" indent="0" algn="l" rtl="0">
              <a:spcBef>
                <a:spcPts val="0"/>
              </a:spcBef>
              <a:spcAft>
                <a:spcPts val="0"/>
              </a:spcAft>
              <a:buNone/>
            </a:pPr>
            <a:r>
              <a:rPr lang="en-US" sz="1800" i="1">
                <a:solidFill>
                  <a:schemeClr val="lt1"/>
                </a:solidFill>
                <a:latin typeface="Libre Baskerville"/>
                <a:ea typeface="Libre Baskerville"/>
                <a:cs typeface="Libre Baskerville"/>
                <a:sym typeface="Libre Baskerville"/>
              </a:rPr>
              <a:t>How did their actions reflect a desire to enjoy their natural rights?</a:t>
            </a:r>
            <a:endParaRPr sz="2500" i="1">
              <a:solidFill>
                <a:schemeClr val="lt1"/>
              </a:solidFill>
              <a:latin typeface="Libre Baskerville"/>
              <a:ea typeface="Libre Baskerville"/>
              <a:cs typeface="Libre Baskerville"/>
              <a:sym typeface="Libre Baskervill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97" name="Google Shape;97;p15"/>
          <p:cNvPicPr preferRelativeResize="0"/>
          <p:nvPr/>
        </p:nvPicPr>
        <p:blipFill rotWithShape="1">
          <a:blip r:embed="rId3">
            <a:alphaModFix/>
          </a:blip>
          <a:srcRect/>
          <a:stretch/>
        </p:blipFill>
        <p:spPr>
          <a:xfrm>
            <a:off x="0" y="-9"/>
            <a:ext cx="12192000" cy="1654969"/>
          </a:xfrm>
          <a:prstGeom prst="rect">
            <a:avLst/>
          </a:prstGeom>
          <a:noFill/>
          <a:ln>
            <a:noFill/>
          </a:ln>
        </p:spPr>
      </p:pic>
      <p:sp>
        <p:nvSpPr>
          <p:cNvPr id="98" name="Google Shape;98;p15"/>
          <p:cNvSpPr/>
          <p:nvPr/>
        </p:nvSpPr>
        <p:spPr>
          <a:xfrm>
            <a:off x="386125" y="288075"/>
            <a:ext cx="8951400" cy="1078800"/>
          </a:xfrm>
          <a:prstGeom prst="roundRect">
            <a:avLst>
              <a:gd name="adj" fmla="val 16667"/>
            </a:avLst>
          </a:prstGeom>
          <a:solidFill>
            <a:srgbClr val="1C33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15"/>
          <p:cNvSpPr txBox="1"/>
          <p:nvPr/>
        </p:nvSpPr>
        <p:spPr>
          <a:xfrm>
            <a:off x="317635" y="1927511"/>
            <a:ext cx="11415562" cy="4001949"/>
          </a:xfrm>
          <a:prstGeom prst="rect">
            <a:avLst/>
          </a:prstGeom>
          <a:noFill/>
          <a:ln>
            <a:noFill/>
          </a:ln>
        </p:spPr>
        <p:txBody>
          <a:bodyPr spcFirstLastPara="1" wrap="square" lIns="91425" tIns="45700" rIns="91425" bIns="45700" anchor="t" anchorCtr="0">
            <a:noAutofit/>
          </a:bodyPr>
          <a:lstStyle/>
          <a:p>
            <a:pPr marL="914400" lvl="1" indent="-393700" algn="l" rtl="0">
              <a:lnSpc>
                <a:spcPct val="115000"/>
              </a:lnSpc>
              <a:spcBef>
                <a:spcPts val="0"/>
              </a:spcBef>
              <a:spcAft>
                <a:spcPts val="0"/>
              </a:spcAft>
              <a:buClr>
                <a:schemeClr val="dk1"/>
              </a:buClr>
              <a:buSzPts val="2600"/>
              <a:buFont typeface="Libre Baskerville"/>
              <a:buChar char="•"/>
            </a:pPr>
            <a:r>
              <a:rPr lang="en-US" sz="2600" dirty="0">
                <a:solidFill>
                  <a:schemeClr val="dk1"/>
                </a:solidFill>
                <a:highlight>
                  <a:srgbClr val="FFFFFF"/>
                </a:highlight>
                <a:latin typeface="Libre Baskerville"/>
                <a:ea typeface="Libre Baskerville"/>
                <a:cs typeface="Libre Baskerville"/>
                <a:sym typeface="Libre Baskerville"/>
              </a:rPr>
              <a:t>Enslaved and free African Americans challenged the institution of slavery during the Revolutionary War by:</a:t>
            </a:r>
            <a:endParaRPr sz="2600" dirty="0">
              <a:solidFill>
                <a:schemeClr val="dk1"/>
              </a:solidFill>
              <a:highlight>
                <a:srgbClr val="FFFFFF"/>
              </a:highlight>
              <a:latin typeface="Libre Baskerville"/>
              <a:ea typeface="Libre Baskerville"/>
              <a:cs typeface="Libre Baskerville"/>
              <a:sym typeface="Libre Baskerville"/>
            </a:endParaRPr>
          </a:p>
          <a:p>
            <a:pPr marL="1828800" lvl="3" indent="-393700" algn="l" rtl="0">
              <a:lnSpc>
                <a:spcPct val="115000"/>
              </a:lnSpc>
              <a:spcBef>
                <a:spcPts val="0"/>
              </a:spcBef>
              <a:spcAft>
                <a:spcPts val="0"/>
              </a:spcAft>
              <a:buClr>
                <a:schemeClr val="dk1"/>
              </a:buClr>
              <a:buSzPts val="2600"/>
              <a:buFont typeface="Libre Baskerville"/>
              <a:buChar char="●"/>
            </a:pPr>
            <a:r>
              <a:rPr lang="en-US" sz="2600" dirty="0">
                <a:solidFill>
                  <a:schemeClr val="dk1"/>
                </a:solidFill>
                <a:highlight>
                  <a:srgbClr val="FFFFFF"/>
                </a:highlight>
                <a:latin typeface="Libre Baskerville"/>
                <a:ea typeface="Libre Baskerville"/>
                <a:cs typeface="Libre Baskerville"/>
                <a:sym typeface="Libre Baskerville"/>
              </a:rPr>
              <a:t>running away;</a:t>
            </a:r>
            <a:endParaRPr sz="2600" dirty="0">
              <a:solidFill>
                <a:schemeClr val="dk1"/>
              </a:solidFill>
              <a:highlight>
                <a:srgbClr val="FFFFFF"/>
              </a:highlight>
              <a:latin typeface="Libre Baskerville"/>
              <a:ea typeface="Libre Baskerville"/>
              <a:cs typeface="Libre Baskerville"/>
              <a:sym typeface="Libre Baskerville"/>
            </a:endParaRPr>
          </a:p>
          <a:p>
            <a:pPr marL="1828800" lvl="3" indent="-393700" algn="l" rtl="0">
              <a:lnSpc>
                <a:spcPct val="115000"/>
              </a:lnSpc>
              <a:spcBef>
                <a:spcPts val="0"/>
              </a:spcBef>
              <a:spcAft>
                <a:spcPts val="0"/>
              </a:spcAft>
              <a:buClr>
                <a:schemeClr val="dk1"/>
              </a:buClr>
              <a:buSzPts val="2600"/>
              <a:buFont typeface="Libre Baskerville"/>
              <a:buChar char="●"/>
            </a:pPr>
            <a:r>
              <a:rPr lang="en-US" sz="2600" dirty="0">
                <a:solidFill>
                  <a:schemeClr val="dk1"/>
                </a:solidFill>
                <a:highlight>
                  <a:srgbClr val="FFFFFF"/>
                </a:highlight>
                <a:latin typeface="Libre Baskerville"/>
                <a:ea typeface="Libre Baskerville"/>
                <a:cs typeface="Libre Baskerville"/>
                <a:sym typeface="Libre Baskerville"/>
              </a:rPr>
              <a:t>serving in the militaries of both the American and British armies; and </a:t>
            </a:r>
            <a:endParaRPr sz="2600" dirty="0">
              <a:solidFill>
                <a:schemeClr val="dk1"/>
              </a:solidFill>
              <a:highlight>
                <a:srgbClr val="FFFFFF"/>
              </a:highlight>
              <a:latin typeface="Libre Baskerville"/>
              <a:ea typeface="Libre Baskerville"/>
              <a:cs typeface="Libre Baskerville"/>
              <a:sym typeface="Libre Baskerville"/>
            </a:endParaRPr>
          </a:p>
          <a:p>
            <a:pPr marL="1828800" lvl="3" indent="-393700" algn="l" rtl="0">
              <a:lnSpc>
                <a:spcPct val="115000"/>
              </a:lnSpc>
              <a:spcBef>
                <a:spcPts val="0"/>
              </a:spcBef>
              <a:spcAft>
                <a:spcPts val="0"/>
              </a:spcAft>
              <a:buClr>
                <a:schemeClr val="dk1"/>
              </a:buClr>
              <a:buSzPts val="2600"/>
              <a:buFont typeface="Libre Baskerville"/>
              <a:buChar char="●"/>
            </a:pPr>
            <a:r>
              <a:rPr lang="en-US" sz="2600" dirty="0">
                <a:solidFill>
                  <a:schemeClr val="dk1"/>
                </a:solidFill>
                <a:highlight>
                  <a:srgbClr val="FFFFFF"/>
                </a:highlight>
                <a:latin typeface="Libre Baskerville"/>
                <a:ea typeface="Libre Baskerville"/>
                <a:cs typeface="Libre Baskerville"/>
                <a:sym typeface="Libre Baskerville"/>
              </a:rPr>
              <a:t>petitioning for their freedom, calling on the ideals of the Declaration of Independence.</a:t>
            </a:r>
            <a:endParaRPr sz="2600" dirty="0">
              <a:solidFill>
                <a:schemeClr val="dk1"/>
              </a:solidFill>
              <a:highlight>
                <a:srgbClr val="FFFFFF"/>
              </a:highlight>
              <a:latin typeface="Libre Baskerville"/>
              <a:ea typeface="Libre Baskerville"/>
              <a:cs typeface="Libre Baskerville"/>
              <a:sym typeface="Libre Baskerville"/>
            </a:endParaRPr>
          </a:p>
          <a:p>
            <a:pPr marL="914400" lvl="1" indent="-393700" algn="l" rtl="0">
              <a:lnSpc>
                <a:spcPct val="115000"/>
              </a:lnSpc>
              <a:spcBef>
                <a:spcPts val="0"/>
              </a:spcBef>
              <a:spcAft>
                <a:spcPts val="0"/>
              </a:spcAft>
              <a:buClr>
                <a:schemeClr val="dk1"/>
              </a:buClr>
              <a:buSzPts val="2600"/>
              <a:buFont typeface="Libre Baskerville"/>
              <a:buChar char="•"/>
            </a:pPr>
            <a:r>
              <a:rPr lang="en-US" sz="2600" dirty="0">
                <a:solidFill>
                  <a:schemeClr val="dk1"/>
                </a:solidFill>
                <a:highlight>
                  <a:srgbClr val="FFFFFF"/>
                </a:highlight>
                <a:latin typeface="Libre Baskerville"/>
                <a:ea typeface="Libre Baskerville"/>
                <a:cs typeface="Libre Baskerville"/>
                <a:sym typeface="Libre Baskerville"/>
              </a:rPr>
              <a:t>In the new American republic, the movement for emancipation would continue to expand, while slavery would paradoxically grow and spread.  </a:t>
            </a:r>
            <a:endParaRPr sz="2600" dirty="0">
              <a:solidFill>
                <a:schemeClr val="dk1"/>
              </a:solidFill>
              <a:highlight>
                <a:srgbClr val="FFFFFF"/>
              </a:highlight>
              <a:latin typeface="Libre Baskerville"/>
              <a:ea typeface="Libre Baskerville"/>
              <a:cs typeface="Libre Baskerville"/>
              <a:sym typeface="Libre Baskerville"/>
            </a:endParaRPr>
          </a:p>
        </p:txBody>
      </p:sp>
      <p:pic>
        <p:nvPicPr>
          <p:cNvPr id="100" name="Google Shape;100;p15"/>
          <p:cNvPicPr preferRelativeResize="0"/>
          <p:nvPr/>
        </p:nvPicPr>
        <p:blipFill rotWithShape="1">
          <a:blip r:embed="rId4">
            <a:alphaModFix/>
          </a:blip>
          <a:srcRect/>
          <a:stretch/>
        </p:blipFill>
        <p:spPr>
          <a:xfrm>
            <a:off x="10346273" y="439163"/>
            <a:ext cx="1477000" cy="776625"/>
          </a:xfrm>
          <a:prstGeom prst="rect">
            <a:avLst/>
          </a:prstGeom>
          <a:noFill/>
          <a:ln>
            <a:noFill/>
          </a:ln>
        </p:spPr>
      </p:pic>
      <p:sp>
        <p:nvSpPr>
          <p:cNvPr id="101" name="Google Shape;101;p15"/>
          <p:cNvSpPr txBox="1"/>
          <p:nvPr/>
        </p:nvSpPr>
        <p:spPr>
          <a:xfrm>
            <a:off x="500525" y="196525"/>
            <a:ext cx="87108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4000"/>
              <a:buFont typeface="Libre Baskerville"/>
              <a:buNone/>
            </a:pPr>
            <a:r>
              <a:rPr lang="en-US" sz="3300" b="1">
                <a:solidFill>
                  <a:schemeClr val="lt1"/>
                </a:solidFill>
                <a:latin typeface="Libre Franklin"/>
                <a:ea typeface="Libre Franklin"/>
                <a:cs typeface="Libre Franklin"/>
                <a:sym typeface="Libre Franklin"/>
              </a:rPr>
              <a:t>African Americans and </a:t>
            </a:r>
            <a:br>
              <a:rPr lang="en-US" sz="3300" b="1">
                <a:solidFill>
                  <a:schemeClr val="lt1"/>
                </a:solidFill>
                <a:latin typeface="Libre Franklin"/>
                <a:ea typeface="Libre Franklin"/>
                <a:cs typeface="Libre Franklin"/>
                <a:sym typeface="Libre Franklin"/>
              </a:rPr>
            </a:br>
            <a:r>
              <a:rPr lang="en-US" sz="3300" b="1">
                <a:solidFill>
                  <a:schemeClr val="lt1"/>
                </a:solidFill>
                <a:latin typeface="Libre Franklin"/>
                <a:ea typeface="Libre Franklin"/>
                <a:cs typeface="Libre Franklin"/>
                <a:sym typeface="Libre Franklin"/>
              </a:rPr>
              <a:t>the Revolutionary War​ </a:t>
            </a:r>
            <a:endParaRPr sz="5800" b="1">
              <a:solidFill>
                <a:schemeClr val="lt1"/>
              </a:solidFill>
              <a:latin typeface="Libre Franklin"/>
              <a:ea typeface="Libre Franklin"/>
              <a:cs typeface="Libre Franklin"/>
              <a:sym typeface="Libre Franklin"/>
            </a:endParaRPr>
          </a:p>
        </p:txBody>
      </p:sp>
      <p:pic>
        <p:nvPicPr>
          <p:cNvPr id="102" name="Google Shape;102;p15"/>
          <p:cNvPicPr preferRelativeResize="0"/>
          <p:nvPr/>
        </p:nvPicPr>
        <p:blipFill rotWithShape="1">
          <a:blip r:embed="rId5">
            <a:alphaModFix/>
          </a:blip>
          <a:srcRect/>
          <a:stretch/>
        </p:blipFill>
        <p:spPr>
          <a:xfrm rot="-622548">
            <a:off x="7989824" y="574953"/>
            <a:ext cx="1749907" cy="174992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16"/>
          <p:cNvPicPr preferRelativeResize="0"/>
          <p:nvPr/>
        </p:nvPicPr>
        <p:blipFill rotWithShape="1">
          <a:blip r:embed="rId3">
            <a:alphaModFix/>
          </a:blip>
          <a:srcRect/>
          <a:stretch/>
        </p:blipFill>
        <p:spPr>
          <a:xfrm>
            <a:off x="0" y="-9"/>
            <a:ext cx="12192000" cy="1654969"/>
          </a:xfrm>
          <a:prstGeom prst="rect">
            <a:avLst/>
          </a:prstGeom>
          <a:noFill/>
          <a:ln>
            <a:noFill/>
          </a:ln>
        </p:spPr>
      </p:pic>
      <p:sp>
        <p:nvSpPr>
          <p:cNvPr id="108" name="Google Shape;108;p16"/>
          <p:cNvSpPr/>
          <p:nvPr/>
        </p:nvSpPr>
        <p:spPr>
          <a:xfrm>
            <a:off x="386125" y="288075"/>
            <a:ext cx="8951400" cy="1078800"/>
          </a:xfrm>
          <a:prstGeom prst="roundRect">
            <a:avLst>
              <a:gd name="adj" fmla="val 16667"/>
            </a:avLst>
          </a:prstGeom>
          <a:solidFill>
            <a:srgbClr val="1C33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16"/>
          <p:cNvSpPr txBox="1"/>
          <p:nvPr/>
        </p:nvSpPr>
        <p:spPr>
          <a:xfrm>
            <a:off x="317624" y="1927500"/>
            <a:ext cx="5600100" cy="4002000"/>
          </a:xfrm>
          <a:prstGeom prst="rect">
            <a:avLst/>
          </a:prstGeom>
          <a:noFill/>
          <a:ln>
            <a:noFill/>
          </a:ln>
        </p:spPr>
        <p:txBody>
          <a:bodyPr spcFirstLastPara="1" wrap="square" lIns="91425" tIns="45700" rIns="91425" bIns="45700" anchor="t" anchorCtr="0">
            <a:noAutofit/>
          </a:bodyPr>
          <a:lstStyle/>
          <a:p>
            <a:pPr marL="533400" lvl="0" indent="-342900" algn="l" rtl="0">
              <a:lnSpc>
                <a:spcPct val="115000"/>
              </a:lnSpc>
              <a:spcBef>
                <a:spcPts val="0"/>
              </a:spcBef>
              <a:spcAft>
                <a:spcPts val="0"/>
              </a:spcAft>
              <a:buClr>
                <a:srgbClr val="262626"/>
              </a:buClr>
              <a:buSzPts val="1800"/>
              <a:buFont typeface="Arial"/>
              <a:buChar char="●"/>
            </a:pPr>
            <a:r>
              <a:rPr lang="en-US" sz="1800">
                <a:solidFill>
                  <a:schemeClr val="dk1"/>
                </a:solidFill>
                <a:highlight>
                  <a:srgbClr val="FFFFFF"/>
                </a:highlight>
                <a:latin typeface="Libre Baskerville"/>
                <a:ea typeface="Libre Baskerville"/>
                <a:cs typeface="Libre Baskerville"/>
                <a:sym typeface="Libre Baskerville"/>
              </a:rPr>
              <a:t>Some colonists acknowledged the moral wrong of slavery while protesting British violations of their rights in the 1760s and 1770s</a:t>
            </a:r>
            <a:r>
              <a:rPr lang="en-US" sz="1800">
                <a:solidFill>
                  <a:srgbClr val="262626"/>
                </a:solidFill>
                <a:latin typeface="Libre Baskerville"/>
                <a:ea typeface="Libre Baskerville"/>
                <a:cs typeface="Libre Baskerville"/>
                <a:sym typeface="Libre Baskerville"/>
              </a:rPr>
              <a:t>.</a:t>
            </a:r>
            <a:endParaRPr sz="1800">
              <a:solidFill>
                <a:srgbClr val="262626"/>
              </a:solidFill>
              <a:latin typeface="Libre Baskerville"/>
              <a:ea typeface="Libre Baskerville"/>
              <a:cs typeface="Libre Baskerville"/>
              <a:sym typeface="Libre Baskerville"/>
            </a:endParaRPr>
          </a:p>
          <a:p>
            <a:pPr marL="533400" lvl="0" indent="-342900" algn="l" rtl="0">
              <a:lnSpc>
                <a:spcPct val="115000"/>
              </a:lnSpc>
              <a:spcBef>
                <a:spcPts val="0"/>
              </a:spcBef>
              <a:spcAft>
                <a:spcPts val="0"/>
              </a:spcAft>
              <a:buClr>
                <a:srgbClr val="262626"/>
              </a:buClr>
              <a:buSzPts val="1800"/>
              <a:buFont typeface="Libre Baskerville"/>
              <a:buChar char="●"/>
            </a:pPr>
            <a:r>
              <a:rPr lang="en-US" sz="1800">
                <a:solidFill>
                  <a:schemeClr val="dk1"/>
                </a:solidFill>
                <a:highlight>
                  <a:srgbClr val="FFFFFF"/>
                </a:highlight>
                <a:latin typeface="Libre Baskerville"/>
                <a:ea typeface="Libre Baskerville"/>
                <a:cs typeface="Libre Baskerville"/>
                <a:sym typeface="Libre Baskerville"/>
              </a:rPr>
              <a:t>Pamphleteer James Otis wrote:</a:t>
            </a:r>
            <a:endParaRPr sz="1800">
              <a:solidFill>
                <a:schemeClr val="dk1"/>
              </a:solidFill>
              <a:highlight>
                <a:srgbClr val="FFFFFF"/>
              </a:highlight>
              <a:latin typeface="Libre Baskerville"/>
              <a:ea typeface="Libre Baskerville"/>
              <a:cs typeface="Libre Baskerville"/>
              <a:sym typeface="Libre Baskerville"/>
            </a:endParaRPr>
          </a:p>
          <a:p>
            <a:pPr marL="914400" lvl="1" indent="-342900" algn="l" rtl="0">
              <a:lnSpc>
                <a:spcPct val="115000"/>
              </a:lnSpc>
              <a:spcBef>
                <a:spcPts val="0"/>
              </a:spcBef>
              <a:spcAft>
                <a:spcPts val="0"/>
              </a:spcAft>
              <a:buClr>
                <a:srgbClr val="262626"/>
              </a:buClr>
              <a:buSzPts val="1800"/>
              <a:buFont typeface="Libre Baskerville"/>
              <a:buChar char="○"/>
            </a:pPr>
            <a:r>
              <a:rPr lang="en-US" sz="1800" i="1">
                <a:solidFill>
                  <a:schemeClr val="dk1"/>
                </a:solidFill>
                <a:highlight>
                  <a:srgbClr val="FFFFFF"/>
                </a:highlight>
                <a:latin typeface="Libre Baskerville"/>
                <a:ea typeface="Libre Baskerville"/>
                <a:cs typeface="Libre Baskerville"/>
                <a:sym typeface="Libre Baskerville"/>
              </a:rPr>
              <a:t>“The Colonists are by the law of nature free born, as indeed all men are, white or black.” </a:t>
            </a:r>
            <a:r>
              <a:rPr lang="en-US" sz="1800">
                <a:solidFill>
                  <a:schemeClr val="dk1"/>
                </a:solidFill>
                <a:highlight>
                  <a:srgbClr val="FFFFFF"/>
                </a:highlight>
                <a:latin typeface="Libre Baskerville"/>
                <a:ea typeface="Libre Baskerville"/>
                <a:cs typeface="Libre Baskerville"/>
                <a:sym typeface="Libre Baskerville"/>
              </a:rPr>
              <a:t> </a:t>
            </a:r>
            <a:endParaRPr sz="1800">
              <a:solidFill>
                <a:schemeClr val="dk1"/>
              </a:solidFill>
              <a:highlight>
                <a:srgbClr val="FFFFFF"/>
              </a:highlight>
              <a:latin typeface="Libre Baskerville"/>
              <a:ea typeface="Libre Baskerville"/>
              <a:cs typeface="Libre Baskerville"/>
              <a:sym typeface="Libre Baskerville"/>
            </a:endParaRPr>
          </a:p>
          <a:p>
            <a:pPr marL="533400" lvl="0" indent="-342900" algn="l" rtl="0">
              <a:lnSpc>
                <a:spcPct val="115000"/>
              </a:lnSpc>
              <a:spcBef>
                <a:spcPts val="0"/>
              </a:spcBef>
              <a:spcAft>
                <a:spcPts val="0"/>
              </a:spcAft>
              <a:buClr>
                <a:srgbClr val="262626"/>
              </a:buClr>
              <a:buSzPts val="1800"/>
              <a:buFont typeface="Libre Baskerville"/>
              <a:buChar char="●"/>
            </a:pPr>
            <a:r>
              <a:rPr lang="en-US" sz="1800">
                <a:solidFill>
                  <a:schemeClr val="dk1"/>
                </a:solidFill>
                <a:highlight>
                  <a:srgbClr val="FFFFFF"/>
                </a:highlight>
                <a:latin typeface="Libre Baskerville"/>
                <a:ea typeface="Libre Baskerville"/>
                <a:cs typeface="Libre Baskerville"/>
                <a:sym typeface="Libre Baskerville"/>
              </a:rPr>
              <a:t>Pennsylvanian Benjamin Rush wrote:</a:t>
            </a:r>
            <a:endParaRPr sz="1800">
              <a:solidFill>
                <a:schemeClr val="dk1"/>
              </a:solidFill>
              <a:highlight>
                <a:srgbClr val="FFFFFF"/>
              </a:highlight>
              <a:latin typeface="Libre Baskerville"/>
              <a:ea typeface="Libre Baskerville"/>
              <a:cs typeface="Libre Baskerville"/>
              <a:sym typeface="Libre Baskerville"/>
            </a:endParaRPr>
          </a:p>
          <a:p>
            <a:pPr marL="914400" lvl="1" indent="-342900" algn="l" rtl="0">
              <a:lnSpc>
                <a:spcPct val="115000"/>
              </a:lnSpc>
              <a:spcBef>
                <a:spcPts val="0"/>
              </a:spcBef>
              <a:spcAft>
                <a:spcPts val="0"/>
              </a:spcAft>
              <a:buClr>
                <a:srgbClr val="262626"/>
              </a:buClr>
              <a:buSzPts val="1800"/>
              <a:buFont typeface="Libre Baskerville"/>
              <a:buChar char="○"/>
            </a:pPr>
            <a:r>
              <a:rPr lang="en-US" sz="1800" i="1">
                <a:solidFill>
                  <a:schemeClr val="dk1"/>
                </a:solidFill>
                <a:highlight>
                  <a:srgbClr val="FFFFFF"/>
                </a:highlight>
                <a:latin typeface="Libre Baskerville"/>
                <a:ea typeface="Libre Baskerville"/>
                <a:cs typeface="Libre Baskerville"/>
                <a:sym typeface="Libre Baskerville"/>
              </a:rPr>
              <a:t>“It would be useless for us to denounce the servitude to which the Parliament of Great Britain wishes to reduce us, while we continue to keep our fellow creatures in slavery just because their color is different from ours.”</a:t>
            </a:r>
            <a:endParaRPr sz="1800" i="1">
              <a:solidFill>
                <a:srgbClr val="262626"/>
              </a:solidFill>
              <a:latin typeface="Libre Baskerville"/>
              <a:ea typeface="Libre Baskerville"/>
              <a:cs typeface="Libre Baskerville"/>
              <a:sym typeface="Libre Baskerville"/>
            </a:endParaRPr>
          </a:p>
          <a:p>
            <a:pPr marL="0" lvl="0" indent="0" algn="l" rtl="0">
              <a:lnSpc>
                <a:spcPct val="115000"/>
              </a:lnSpc>
              <a:spcBef>
                <a:spcPts val="0"/>
              </a:spcBef>
              <a:spcAft>
                <a:spcPts val="0"/>
              </a:spcAft>
              <a:buClr>
                <a:schemeClr val="dk1"/>
              </a:buClr>
              <a:buSzPts val="1100"/>
              <a:buFont typeface="Arial"/>
              <a:buNone/>
            </a:pPr>
            <a:endParaRPr sz="1800" i="1">
              <a:solidFill>
                <a:srgbClr val="262626"/>
              </a:solidFill>
              <a:latin typeface="Libre Baskerville"/>
              <a:ea typeface="Libre Baskerville"/>
              <a:cs typeface="Libre Baskerville"/>
              <a:sym typeface="Libre Baskerville"/>
            </a:endParaRPr>
          </a:p>
          <a:p>
            <a:pPr marL="0" marR="0" lvl="0" indent="0" algn="l" rtl="0">
              <a:lnSpc>
                <a:spcPct val="100000"/>
              </a:lnSpc>
              <a:spcBef>
                <a:spcPts val="600"/>
              </a:spcBef>
              <a:spcAft>
                <a:spcPts val="0"/>
              </a:spcAft>
              <a:buNone/>
            </a:pPr>
            <a:endParaRPr sz="1800">
              <a:solidFill>
                <a:srgbClr val="262626"/>
              </a:solidFill>
              <a:latin typeface="Libre Baskerville"/>
              <a:ea typeface="Libre Baskerville"/>
              <a:cs typeface="Libre Baskerville"/>
              <a:sym typeface="Libre Baskerville"/>
            </a:endParaRPr>
          </a:p>
        </p:txBody>
      </p:sp>
      <p:pic>
        <p:nvPicPr>
          <p:cNvPr id="110" name="Google Shape;110;p16"/>
          <p:cNvPicPr preferRelativeResize="0"/>
          <p:nvPr/>
        </p:nvPicPr>
        <p:blipFill rotWithShape="1">
          <a:blip r:embed="rId4">
            <a:alphaModFix/>
          </a:blip>
          <a:srcRect/>
          <a:stretch/>
        </p:blipFill>
        <p:spPr>
          <a:xfrm>
            <a:off x="10346273" y="439163"/>
            <a:ext cx="1477000" cy="776625"/>
          </a:xfrm>
          <a:prstGeom prst="rect">
            <a:avLst/>
          </a:prstGeom>
          <a:noFill/>
          <a:ln>
            <a:noFill/>
          </a:ln>
        </p:spPr>
      </p:pic>
      <p:sp>
        <p:nvSpPr>
          <p:cNvPr id="111" name="Google Shape;111;p16"/>
          <p:cNvSpPr txBox="1"/>
          <p:nvPr/>
        </p:nvSpPr>
        <p:spPr>
          <a:xfrm>
            <a:off x="500525" y="196525"/>
            <a:ext cx="8710800"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4000"/>
              <a:buFont typeface="Libre Baskerville"/>
              <a:buNone/>
            </a:pPr>
            <a:r>
              <a:rPr lang="en-US" sz="3900" b="1">
                <a:solidFill>
                  <a:schemeClr val="lt1"/>
                </a:solidFill>
                <a:latin typeface="Libre Franklin"/>
                <a:ea typeface="Libre Franklin"/>
                <a:cs typeface="Libre Franklin"/>
                <a:sym typeface="Libre Franklin"/>
              </a:rPr>
              <a:t>Challenges to Slavery</a:t>
            </a:r>
            <a:endParaRPr sz="4300" b="1" i="0" u="none" strike="noStrike" cap="none">
              <a:solidFill>
                <a:schemeClr val="lt1"/>
              </a:solidFill>
              <a:latin typeface="Libre Franklin"/>
              <a:ea typeface="Libre Franklin"/>
              <a:cs typeface="Libre Franklin"/>
              <a:sym typeface="Libre Franklin"/>
            </a:endParaRPr>
          </a:p>
        </p:txBody>
      </p:sp>
      <p:pic>
        <p:nvPicPr>
          <p:cNvPr id="112" name="Google Shape;112;p16"/>
          <p:cNvPicPr preferRelativeResize="0"/>
          <p:nvPr/>
        </p:nvPicPr>
        <p:blipFill rotWithShape="1">
          <a:blip r:embed="rId5">
            <a:alphaModFix/>
          </a:blip>
          <a:srcRect/>
          <a:stretch/>
        </p:blipFill>
        <p:spPr>
          <a:xfrm rot="-622548">
            <a:off x="7989824" y="574953"/>
            <a:ext cx="1749907" cy="1749922"/>
          </a:xfrm>
          <a:prstGeom prst="rect">
            <a:avLst/>
          </a:prstGeom>
          <a:noFill/>
          <a:ln>
            <a:noFill/>
          </a:ln>
        </p:spPr>
      </p:pic>
      <p:sp>
        <p:nvSpPr>
          <p:cNvPr id="113" name="Google Shape;113;p16"/>
          <p:cNvSpPr txBox="1"/>
          <p:nvPr/>
        </p:nvSpPr>
        <p:spPr>
          <a:xfrm>
            <a:off x="317625" y="-32385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a:t> </a:t>
            </a:r>
            <a:endParaRPr/>
          </a:p>
        </p:txBody>
      </p:sp>
      <p:pic>
        <p:nvPicPr>
          <p:cNvPr id="114" name="Google Shape;114;p16"/>
          <p:cNvPicPr preferRelativeResize="0"/>
          <p:nvPr/>
        </p:nvPicPr>
        <p:blipFill>
          <a:blip r:embed="rId6">
            <a:alphaModFix/>
          </a:blip>
          <a:stretch>
            <a:fillRect/>
          </a:stretch>
        </p:blipFill>
        <p:spPr>
          <a:xfrm>
            <a:off x="6720175" y="1768250"/>
            <a:ext cx="3878851" cy="4868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17"/>
          <p:cNvPicPr preferRelativeResize="0"/>
          <p:nvPr/>
        </p:nvPicPr>
        <p:blipFill rotWithShape="1">
          <a:blip r:embed="rId3">
            <a:alphaModFix/>
          </a:blip>
          <a:srcRect/>
          <a:stretch/>
        </p:blipFill>
        <p:spPr>
          <a:xfrm>
            <a:off x="0" y="-9"/>
            <a:ext cx="12192000" cy="1654969"/>
          </a:xfrm>
          <a:prstGeom prst="rect">
            <a:avLst/>
          </a:prstGeom>
          <a:noFill/>
          <a:ln>
            <a:noFill/>
          </a:ln>
        </p:spPr>
      </p:pic>
      <p:sp>
        <p:nvSpPr>
          <p:cNvPr id="120" name="Google Shape;120;p17"/>
          <p:cNvSpPr/>
          <p:nvPr/>
        </p:nvSpPr>
        <p:spPr>
          <a:xfrm>
            <a:off x="386125" y="288075"/>
            <a:ext cx="8951400" cy="1078800"/>
          </a:xfrm>
          <a:prstGeom prst="roundRect">
            <a:avLst>
              <a:gd name="adj" fmla="val 16667"/>
            </a:avLst>
          </a:prstGeom>
          <a:solidFill>
            <a:srgbClr val="1C33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17"/>
          <p:cNvSpPr txBox="1"/>
          <p:nvPr/>
        </p:nvSpPr>
        <p:spPr>
          <a:xfrm>
            <a:off x="317625" y="1775100"/>
            <a:ext cx="6543600" cy="4002000"/>
          </a:xfrm>
          <a:prstGeom prst="rect">
            <a:avLst/>
          </a:prstGeom>
          <a:noFill/>
          <a:ln>
            <a:noFill/>
          </a:ln>
        </p:spPr>
        <p:txBody>
          <a:bodyPr spcFirstLastPara="1" wrap="square" lIns="91425" tIns="45700" rIns="91425" bIns="45700" anchor="t" anchorCtr="0">
            <a:noAutofit/>
          </a:bodyPr>
          <a:lstStyle/>
          <a:p>
            <a:pPr marL="533400" lvl="0" indent="-342900" algn="l" rtl="0">
              <a:lnSpc>
                <a:spcPct val="115000"/>
              </a:lnSpc>
              <a:spcBef>
                <a:spcPts val="0"/>
              </a:spcBef>
              <a:spcAft>
                <a:spcPts val="0"/>
              </a:spcAft>
              <a:buClr>
                <a:srgbClr val="262626"/>
              </a:buClr>
              <a:buSzPts val="1800"/>
              <a:buFont typeface="Arial"/>
              <a:buChar char="●"/>
            </a:pPr>
            <a:r>
              <a:rPr lang="en-US" sz="1800">
                <a:solidFill>
                  <a:schemeClr val="dk1"/>
                </a:solidFill>
                <a:highlight>
                  <a:srgbClr val="FFFFFF"/>
                </a:highlight>
                <a:latin typeface="Libre Baskerville"/>
                <a:ea typeface="Libre Baskerville"/>
                <a:cs typeface="Libre Baskerville"/>
                <a:sym typeface="Libre Baskerville"/>
              </a:rPr>
              <a:t>Enslaved persons appealed to revolutionary ideals to argue for their natural rights.</a:t>
            </a:r>
            <a:endParaRPr sz="1800">
              <a:solidFill>
                <a:schemeClr val="dk1"/>
              </a:solidFill>
              <a:highlight>
                <a:srgbClr val="FFFFFF"/>
              </a:highlight>
              <a:latin typeface="Libre Baskerville"/>
              <a:ea typeface="Libre Baskerville"/>
              <a:cs typeface="Libre Baskerville"/>
              <a:sym typeface="Libre Baskerville"/>
            </a:endParaRPr>
          </a:p>
          <a:p>
            <a:pPr marL="914400" lvl="1" indent="-342900" algn="l" rtl="0">
              <a:lnSpc>
                <a:spcPct val="115000"/>
              </a:lnSpc>
              <a:spcBef>
                <a:spcPts val="0"/>
              </a:spcBef>
              <a:spcAft>
                <a:spcPts val="0"/>
              </a:spcAft>
              <a:buClr>
                <a:schemeClr val="dk1"/>
              </a:buClr>
              <a:buSzPts val="1800"/>
              <a:buFont typeface="Libre Baskerville"/>
              <a:buChar char="○"/>
            </a:pPr>
            <a:r>
              <a:rPr lang="en-US" sz="1800">
                <a:solidFill>
                  <a:schemeClr val="dk1"/>
                </a:solidFill>
                <a:highlight>
                  <a:srgbClr val="FFFFFF"/>
                </a:highlight>
                <a:latin typeface="Libre Baskerville"/>
                <a:ea typeface="Libre Baskerville"/>
                <a:cs typeface="Libre Baskerville"/>
                <a:sym typeface="Libre Baskerville"/>
              </a:rPr>
              <a:t>In 1773, four enslaved persons in Massachusetts petitioned the legislature for their freedom “which, as men, we have a natural right to.”</a:t>
            </a:r>
            <a:endParaRPr sz="1800">
              <a:solidFill>
                <a:schemeClr val="dk1"/>
              </a:solidFill>
              <a:highlight>
                <a:srgbClr val="FFFFFF"/>
              </a:highlight>
              <a:latin typeface="Libre Baskerville"/>
              <a:ea typeface="Libre Baskerville"/>
              <a:cs typeface="Libre Baskerville"/>
              <a:sym typeface="Libre Baskerville"/>
            </a:endParaRPr>
          </a:p>
          <a:p>
            <a:pPr marL="914400" lvl="1" indent="-342900" algn="l" rtl="0">
              <a:lnSpc>
                <a:spcPct val="115000"/>
              </a:lnSpc>
              <a:spcBef>
                <a:spcPts val="0"/>
              </a:spcBef>
              <a:spcAft>
                <a:spcPts val="0"/>
              </a:spcAft>
              <a:buClr>
                <a:schemeClr val="dk1"/>
              </a:buClr>
              <a:buSzPts val="1800"/>
              <a:buFont typeface="Libre Baskerville"/>
              <a:buChar char="○"/>
            </a:pPr>
            <a:r>
              <a:rPr lang="en-US" sz="1800">
                <a:solidFill>
                  <a:schemeClr val="dk1"/>
                </a:solidFill>
                <a:highlight>
                  <a:srgbClr val="FFFFFF"/>
                </a:highlight>
                <a:latin typeface="Libre Baskerville"/>
                <a:ea typeface="Libre Baskerville"/>
                <a:cs typeface="Libre Baskerville"/>
                <a:sym typeface="Libre Baskerville"/>
              </a:rPr>
              <a:t>In 1774, a group of enslaved men presented a freedom petition claiming, “We have a in common with all other men a natural right to our freedom without being deprived of them by our fellow men.”</a:t>
            </a:r>
            <a:endParaRPr sz="1800">
              <a:solidFill>
                <a:schemeClr val="dk1"/>
              </a:solidFill>
              <a:highlight>
                <a:srgbClr val="FFFFFF"/>
              </a:highlight>
              <a:latin typeface="Libre Baskerville"/>
              <a:ea typeface="Libre Baskerville"/>
              <a:cs typeface="Libre Baskerville"/>
              <a:sym typeface="Libre Baskerville"/>
            </a:endParaRPr>
          </a:p>
          <a:p>
            <a:pPr marL="457200" lvl="0" indent="-342900" algn="l" rtl="0">
              <a:lnSpc>
                <a:spcPct val="115000"/>
              </a:lnSpc>
              <a:spcBef>
                <a:spcPts val="0"/>
              </a:spcBef>
              <a:spcAft>
                <a:spcPts val="0"/>
              </a:spcAft>
              <a:buClr>
                <a:schemeClr val="dk1"/>
              </a:buClr>
              <a:buSzPts val="1800"/>
              <a:buFont typeface="Libre Baskerville"/>
              <a:buChar char="●"/>
            </a:pPr>
            <a:r>
              <a:rPr lang="en-US" sz="1800">
                <a:solidFill>
                  <a:schemeClr val="dk1"/>
                </a:solidFill>
                <a:highlight>
                  <a:srgbClr val="FFFFFF"/>
                </a:highlight>
                <a:latin typeface="Libre Baskerville"/>
                <a:ea typeface="Libre Baskerville"/>
                <a:cs typeface="Libre Baskerville"/>
                <a:sym typeface="Libre Baskerville"/>
              </a:rPr>
              <a:t>Enslaved persons also used the courts to sue for their freedom, so called “freedom suits”. In 1781, a man named Quock Walker and a woman named Elizabeth Freeman won their freedom in the Massachusetts courts. </a:t>
            </a:r>
            <a:endParaRPr sz="1800">
              <a:solidFill>
                <a:schemeClr val="dk1"/>
              </a:solidFill>
              <a:highlight>
                <a:srgbClr val="FFFFFF"/>
              </a:highlight>
              <a:latin typeface="Libre Baskerville"/>
              <a:ea typeface="Libre Baskerville"/>
              <a:cs typeface="Libre Baskerville"/>
              <a:sym typeface="Libre Baskerville"/>
            </a:endParaRPr>
          </a:p>
          <a:p>
            <a:pPr marL="457200" lvl="0" indent="0" algn="l" rtl="0">
              <a:lnSpc>
                <a:spcPct val="115000"/>
              </a:lnSpc>
              <a:spcBef>
                <a:spcPts val="0"/>
              </a:spcBef>
              <a:spcAft>
                <a:spcPts val="0"/>
              </a:spcAft>
              <a:buNone/>
            </a:pPr>
            <a:endParaRPr sz="1800">
              <a:solidFill>
                <a:srgbClr val="262626"/>
              </a:solidFill>
              <a:latin typeface="Libre Baskerville"/>
              <a:ea typeface="Libre Baskerville"/>
              <a:cs typeface="Libre Baskerville"/>
              <a:sym typeface="Libre Baskerville"/>
            </a:endParaRPr>
          </a:p>
        </p:txBody>
      </p:sp>
      <p:pic>
        <p:nvPicPr>
          <p:cNvPr id="122" name="Google Shape;122;p17"/>
          <p:cNvPicPr preferRelativeResize="0"/>
          <p:nvPr/>
        </p:nvPicPr>
        <p:blipFill rotWithShape="1">
          <a:blip r:embed="rId4">
            <a:alphaModFix/>
          </a:blip>
          <a:srcRect/>
          <a:stretch/>
        </p:blipFill>
        <p:spPr>
          <a:xfrm>
            <a:off x="10346273" y="439163"/>
            <a:ext cx="1477000" cy="776625"/>
          </a:xfrm>
          <a:prstGeom prst="rect">
            <a:avLst/>
          </a:prstGeom>
          <a:noFill/>
          <a:ln>
            <a:noFill/>
          </a:ln>
        </p:spPr>
      </p:pic>
      <p:sp>
        <p:nvSpPr>
          <p:cNvPr id="123" name="Google Shape;123;p17"/>
          <p:cNvSpPr txBox="1"/>
          <p:nvPr/>
        </p:nvSpPr>
        <p:spPr>
          <a:xfrm>
            <a:off x="500525" y="196525"/>
            <a:ext cx="8710800"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4000"/>
              <a:buFont typeface="Libre Baskerville"/>
              <a:buNone/>
            </a:pPr>
            <a:r>
              <a:rPr lang="en-US" sz="3900" b="1">
                <a:solidFill>
                  <a:schemeClr val="lt1"/>
                </a:solidFill>
                <a:latin typeface="Libre Franklin"/>
                <a:ea typeface="Libre Franklin"/>
                <a:cs typeface="Libre Franklin"/>
                <a:sym typeface="Libre Franklin"/>
              </a:rPr>
              <a:t>Challenges to Slavery</a:t>
            </a:r>
            <a:endParaRPr sz="4300" b="1" i="0" u="none" strike="noStrike" cap="none">
              <a:solidFill>
                <a:schemeClr val="lt1"/>
              </a:solidFill>
              <a:latin typeface="Libre Franklin"/>
              <a:ea typeface="Libre Franklin"/>
              <a:cs typeface="Libre Franklin"/>
              <a:sym typeface="Libre Franklin"/>
            </a:endParaRPr>
          </a:p>
        </p:txBody>
      </p:sp>
      <p:pic>
        <p:nvPicPr>
          <p:cNvPr id="124" name="Google Shape;124;p17"/>
          <p:cNvPicPr preferRelativeResize="0"/>
          <p:nvPr/>
        </p:nvPicPr>
        <p:blipFill rotWithShape="1">
          <a:blip r:embed="rId5">
            <a:alphaModFix/>
          </a:blip>
          <a:srcRect/>
          <a:stretch/>
        </p:blipFill>
        <p:spPr>
          <a:xfrm rot="-622548">
            <a:off x="7989824" y="574953"/>
            <a:ext cx="1749907" cy="1749922"/>
          </a:xfrm>
          <a:prstGeom prst="rect">
            <a:avLst/>
          </a:prstGeom>
          <a:noFill/>
          <a:ln>
            <a:noFill/>
          </a:ln>
        </p:spPr>
      </p:pic>
      <p:pic>
        <p:nvPicPr>
          <p:cNvPr id="125" name="Google Shape;125;p17"/>
          <p:cNvPicPr preferRelativeResize="0"/>
          <p:nvPr/>
        </p:nvPicPr>
        <p:blipFill>
          <a:blip r:embed="rId6">
            <a:alphaModFix/>
          </a:blip>
          <a:stretch>
            <a:fillRect/>
          </a:stretch>
        </p:blipFill>
        <p:spPr>
          <a:xfrm>
            <a:off x="7235000" y="1775100"/>
            <a:ext cx="3485050" cy="481218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18"/>
          <p:cNvPicPr preferRelativeResize="0"/>
          <p:nvPr/>
        </p:nvPicPr>
        <p:blipFill rotWithShape="1">
          <a:blip r:embed="rId3">
            <a:alphaModFix/>
          </a:blip>
          <a:srcRect/>
          <a:stretch/>
        </p:blipFill>
        <p:spPr>
          <a:xfrm>
            <a:off x="0" y="-9"/>
            <a:ext cx="12192000" cy="1654969"/>
          </a:xfrm>
          <a:prstGeom prst="rect">
            <a:avLst/>
          </a:prstGeom>
          <a:noFill/>
          <a:ln>
            <a:noFill/>
          </a:ln>
        </p:spPr>
      </p:pic>
      <p:sp>
        <p:nvSpPr>
          <p:cNvPr id="131" name="Google Shape;131;p18"/>
          <p:cNvSpPr/>
          <p:nvPr/>
        </p:nvSpPr>
        <p:spPr>
          <a:xfrm>
            <a:off x="386125" y="288075"/>
            <a:ext cx="8951400" cy="1078800"/>
          </a:xfrm>
          <a:prstGeom prst="roundRect">
            <a:avLst>
              <a:gd name="adj" fmla="val 16667"/>
            </a:avLst>
          </a:prstGeom>
          <a:solidFill>
            <a:srgbClr val="1C33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18"/>
          <p:cNvSpPr txBox="1"/>
          <p:nvPr/>
        </p:nvSpPr>
        <p:spPr>
          <a:xfrm>
            <a:off x="317622" y="1927500"/>
            <a:ext cx="8951400" cy="3932700"/>
          </a:xfrm>
          <a:prstGeom prst="rect">
            <a:avLst/>
          </a:prstGeom>
          <a:noFill/>
          <a:ln>
            <a:noFill/>
          </a:ln>
        </p:spPr>
        <p:txBody>
          <a:bodyPr spcFirstLastPara="1" wrap="square" lIns="91425" tIns="45700" rIns="91425" bIns="45700" anchor="t" anchorCtr="0">
            <a:noAutofit/>
          </a:bodyPr>
          <a:lstStyle/>
          <a:p>
            <a:pPr marL="457200" lvl="0"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5,000 free and enslaved African-Americans fought for patriot side throughout the war. </a:t>
            </a:r>
            <a:endParaRPr sz="1900">
              <a:solidFill>
                <a:schemeClr val="dk1"/>
              </a:solidFill>
              <a:highlight>
                <a:srgbClr val="FFFFFF"/>
              </a:highlight>
              <a:latin typeface="Libre Baskerville"/>
              <a:ea typeface="Libre Baskerville"/>
              <a:cs typeface="Libre Baskerville"/>
              <a:sym typeface="Libre Baskerville"/>
            </a:endParaRPr>
          </a:p>
          <a:p>
            <a:pPr marL="914400" lvl="1"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Initially Blacks were banned from service in the continental army, but the policy was reversed when General Washington needed more soldiers. </a:t>
            </a:r>
            <a:endParaRPr sz="1900">
              <a:solidFill>
                <a:schemeClr val="dk1"/>
              </a:solidFill>
              <a:highlight>
                <a:srgbClr val="FFFFFF"/>
              </a:highlight>
              <a:latin typeface="Libre Baskerville"/>
              <a:ea typeface="Libre Baskerville"/>
              <a:cs typeface="Libre Baskerville"/>
              <a:sym typeface="Libre Baskerville"/>
            </a:endParaRPr>
          </a:p>
          <a:p>
            <a:pPr marL="914400" lvl="1"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Recruiting policies varied by state: only South Carolina and Georgia prevented all Blacks from serving. </a:t>
            </a:r>
            <a:endParaRPr sz="1900">
              <a:solidFill>
                <a:schemeClr val="dk1"/>
              </a:solidFill>
              <a:highlight>
                <a:srgbClr val="FFFFFF"/>
              </a:highlight>
              <a:latin typeface="Libre Baskerville"/>
              <a:ea typeface="Libre Baskerville"/>
              <a:cs typeface="Libre Baskerville"/>
              <a:sym typeface="Libre Baskerville"/>
            </a:endParaRPr>
          </a:p>
          <a:p>
            <a:pPr marL="457200" lvl="0"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They fought in mostly integrated units, though some fought courageously in all-Black units such as the renowned First Rhode Island Regiment. </a:t>
            </a:r>
            <a:endParaRPr sz="1900">
              <a:solidFill>
                <a:schemeClr val="dk1"/>
              </a:solidFill>
              <a:highlight>
                <a:srgbClr val="FFFFFF"/>
              </a:highlight>
              <a:latin typeface="Libre Baskerville"/>
              <a:ea typeface="Libre Baskerville"/>
              <a:cs typeface="Libre Baskerville"/>
              <a:sym typeface="Libre Baskerville"/>
            </a:endParaRPr>
          </a:p>
          <a:p>
            <a:pPr marL="457200" lvl="0"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Most of the enslaved African American soldiers were freed as a result of their service. </a:t>
            </a:r>
            <a:endParaRPr sz="1900">
              <a:solidFill>
                <a:schemeClr val="dk1"/>
              </a:solidFill>
              <a:highlight>
                <a:srgbClr val="FFFFFF"/>
              </a:highlight>
              <a:latin typeface="Libre Baskerville"/>
              <a:ea typeface="Libre Baskerville"/>
              <a:cs typeface="Libre Baskerville"/>
              <a:sym typeface="Libre Baskerville"/>
            </a:endParaRPr>
          </a:p>
          <a:p>
            <a:pPr marL="457200" lvl="0"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During the war, many other enslaved persons simply walked off farms and did not return. </a:t>
            </a:r>
            <a:endParaRPr sz="1900">
              <a:solidFill>
                <a:srgbClr val="262626"/>
              </a:solidFill>
              <a:latin typeface="Libre Baskerville"/>
              <a:ea typeface="Libre Baskerville"/>
              <a:cs typeface="Libre Baskerville"/>
              <a:sym typeface="Libre Baskerville"/>
            </a:endParaRPr>
          </a:p>
        </p:txBody>
      </p:sp>
      <p:pic>
        <p:nvPicPr>
          <p:cNvPr id="133" name="Google Shape;133;p18"/>
          <p:cNvPicPr preferRelativeResize="0"/>
          <p:nvPr/>
        </p:nvPicPr>
        <p:blipFill rotWithShape="1">
          <a:blip r:embed="rId4">
            <a:alphaModFix/>
          </a:blip>
          <a:srcRect/>
          <a:stretch/>
        </p:blipFill>
        <p:spPr>
          <a:xfrm>
            <a:off x="10346273" y="439163"/>
            <a:ext cx="1477000" cy="776625"/>
          </a:xfrm>
          <a:prstGeom prst="rect">
            <a:avLst/>
          </a:prstGeom>
          <a:noFill/>
          <a:ln>
            <a:noFill/>
          </a:ln>
        </p:spPr>
      </p:pic>
      <p:sp>
        <p:nvSpPr>
          <p:cNvPr id="134" name="Google Shape;134;p18"/>
          <p:cNvSpPr txBox="1"/>
          <p:nvPr/>
        </p:nvSpPr>
        <p:spPr>
          <a:xfrm>
            <a:off x="500525" y="196525"/>
            <a:ext cx="87108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1100"/>
              <a:buFont typeface="Arial"/>
              <a:buNone/>
            </a:pPr>
            <a:r>
              <a:rPr lang="en-US" sz="3300" b="1">
                <a:solidFill>
                  <a:schemeClr val="lt1"/>
                </a:solidFill>
                <a:latin typeface="Libre Franklin"/>
                <a:ea typeface="Libre Franklin"/>
                <a:cs typeface="Libre Franklin"/>
                <a:sym typeface="Libre Franklin"/>
              </a:rPr>
              <a:t>African Americans in the Patriot Army​</a:t>
            </a:r>
            <a:endParaRPr sz="5800" b="1">
              <a:solidFill>
                <a:schemeClr val="lt1"/>
              </a:solidFill>
              <a:latin typeface="Libre Franklin"/>
              <a:ea typeface="Libre Franklin"/>
              <a:cs typeface="Libre Franklin"/>
              <a:sym typeface="Libre Franklin"/>
            </a:endParaRPr>
          </a:p>
        </p:txBody>
      </p:sp>
      <p:pic>
        <p:nvPicPr>
          <p:cNvPr id="135" name="Google Shape;135;p18"/>
          <p:cNvPicPr preferRelativeResize="0"/>
          <p:nvPr/>
        </p:nvPicPr>
        <p:blipFill rotWithShape="1">
          <a:blip r:embed="rId5">
            <a:alphaModFix/>
          </a:blip>
          <a:srcRect/>
          <a:stretch/>
        </p:blipFill>
        <p:spPr>
          <a:xfrm rot="-622548">
            <a:off x="7989824" y="574953"/>
            <a:ext cx="1749907" cy="1749922"/>
          </a:xfrm>
          <a:prstGeom prst="rect">
            <a:avLst/>
          </a:prstGeom>
          <a:noFill/>
          <a:ln>
            <a:noFill/>
          </a:ln>
        </p:spPr>
      </p:pic>
      <p:pic>
        <p:nvPicPr>
          <p:cNvPr id="136" name="Google Shape;136;p18"/>
          <p:cNvPicPr preferRelativeResize="0"/>
          <p:nvPr/>
        </p:nvPicPr>
        <p:blipFill>
          <a:blip r:embed="rId6">
            <a:alphaModFix/>
          </a:blip>
          <a:stretch>
            <a:fillRect/>
          </a:stretch>
        </p:blipFill>
        <p:spPr>
          <a:xfrm>
            <a:off x="9645383" y="1856110"/>
            <a:ext cx="1911509" cy="489824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19"/>
          <p:cNvPicPr preferRelativeResize="0"/>
          <p:nvPr/>
        </p:nvPicPr>
        <p:blipFill rotWithShape="1">
          <a:blip r:embed="rId3">
            <a:alphaModFix/>
          </a:blip>
          <a:srcRect/>
          <a:stretch/>
        </p:blipFill>
        <p:spPr>
          <a:xfrm>
            <a:off x="0" y="-9"/>
            <a:ext cx="12192000" cy="1654969"/>
          </a:xfrm>
          <a:prstGeom prst="rect">
            <a:avLst/>
          </a:prstGeom>
          <a:noFill/>
          <a:ln>
            <a:noFill/>
          </a:ln>
        </p:spPr>
      </p:pic>
      <p:sp>
        <p:nvSpPr>
          <p:cNvPr id="142" name="Google Shape;142;p19"/>
          <p:cNvSpPr/>
          <p:nvPr/>
        </p:nvSpPr>
        <p:spPr>
          <a:xfrm>
            <a:off x="386125" y="288075"/>
            <a:ext cx="8951400" cy="1078800"/>
          </a:xfrm>
          <a:prstGeom prst="roundRect">
            <a:avLst>
              <a:gd name="adj" fmla="val 16667"/>
            </a:avLst>
          </a:prstGeom>
          <a:solidFill>
            <a:srgbClr val="1C33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19"/>
          <p:cNvSpPr txBox="1"/>
          <p:nvPr/>
        </p:nvSpPr>
        <p:spPr>
          <a:xfrm>
            <a:off x="317625" y="1927500"/>
            <a:ext cx="8493900" cy="3932700"/>
          </a:xfrm>
          <a:prstGeom prst="rect">
            <a:avLst/>
          </a:prstGeom>
          <a:noFill/>
          <a:ln>
            <a:noFill/>
          </a:ln>
        </p:spPr>
        <p:txBody>
          <a:bodyPr spcFirstLastPara="1" wrap="square" lIns="91425" tIns="45700" rIns="91425" bIns="45700" anchor="t" anchorCtr="0">
            <a:noAutofit/>
          </a:bodyPr>
          <a:lstStyle/>
          <a:p>
            <a:pPr marL="457200" lvl="0"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The British encouraged enslaved persons to escape to support the British war effort and disrupt the American cause.</a:t>
            </a:r>
            <a:endParaRPr sz="1900">
              <a:solidFill>
                <a:schemeClr val="dk1"/>
              </a:solidFill>
              <a:highlight>
                <a:srgbClr val="FFFFFF"/>
              </a:highlight>
              <a:latin typeface="Libre Baskerville"/>
              <a:ea typeface="Libre Baskerville"/>
              <a:cs typeface="Libre Baskerville"/>
              <a:sym typeface="Libre Baskerville"/>
            </a:endParaRPr>
          </a:p>
          <a:p>
            <a:pPr marL="457200" lvl="0"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In 1775, Virginia royal governor, Lord Dunmore issued a proclamation promising freedom to any slave that fought for the British and formed the all-Black Ethiopian Regiment, whose members wore a sash with the motto, “Liberty to Slaves.” </a:t>
            </a:r>
            <a:endParaRPr sz="1900">
              <a:solidFill>
                <a:schemeClr val="dk1"/>
              </a:solidFill>
              <a:highlight>
                <a:srgbClr val="FFFFFF"/>
              </a:highlight>
              <a:latin typeface="Libre Baskerville"/>
              <a:ea typeface="Libre Baskerville"/>
              <a:cs typeface="Libre Baskerville"/>
              <a:sym typeface="Libre Baskerville"/>
            </a:endParaRPr>
          </a:p>
          <a:p>
            <a:pPr marL="457200" lvl="0"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In 1779, British commander-in-chief, General Henry Clinton, issued the Philipsburg Proclamation offering freedom to all enslaved persons who simply fled to British lines. </a:t>
            </a:r>
            <a:endParaRPr sz="1900">
              <a:solidFill>
                <a:schemeClr val="dk1"/>
              </a:solidFill>
              <a:highlight>
                <a:srgbClr val="FFFFFF"/>
              </a:highlight>
              <a:latin typeface="Libre Baskerville"/>
              <a:ea typeface="Libre Baskerville"/>
              <a:cs typeface="Libre Baskerville"/>
              <a:sym typeface="Libre Baskerville"/>
            </a:endParaRPr>
          </a:p>
          <a:p>
            <a:pPr marL="457200" lvl="0" indent="-349250" algn="l" rtl="0">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In 1783, approximately 14,000 African Americans left with the British as they evacuated from New York and other major cities at the conclusion of the war, settling in Canada, England, Bermuda, the Caribbean, and Africa.  </a:t>
            </a:r>
            <a:endParaRPr sz="1900">
              <a:solidFill>
                <a:schemeClr val="dk1"/>
              </a:solidFill>
              <a:highlight>
                <a:srgbClr val="FFFFFF"/>
              </a:highlight>
              <a:latin typeface="Libre Baskerville"/>
              <a:ea typeface="Libre Baskerville"/>
              <a:cs typeface="Libre Baskerville"/>
              <a:sym typeface="Libre Baskerville"/>
            </a:endParaRPr>
          </a:p>
        </p:txBody>
      </p:sp>
      <p:pic>
        <p:nvPicPr>
          <p:cNvPr id="144" name="Google Shape;144;p19"/>
          <p:cNvPicPr preferRelativeResize="0"/>
          <p:nvPr/>
        </p:nvPicPr>
        <p:blipFill rotWithShape="1">
          <a:blip r:embed="rId4">
            <a:alphaModFix/>
          </a:blip>
          <a:srcRect/>
          <a:stretch/>
        </p:blipFill>
        <p:spPr>
          <a:xfrm>
            <a:off x="10346273" y="439163"/>
            <a:ext cx="1477000" cy="776625"/>
          </a:xfrm>
          <a:prstGeom prst="rect">
            <a:avLst/>
          </a:prstGeom>
          <a:noFill/>
          <a:ln>
            <a:noFill/>
          </a:ln>
        </p:spPr>
      </p:pic>
      <p:sp>
        <p:nvSpPr>
          <p:cNvPr id="145" name="Google Shape;145;p19"/>
          <p:cNvSpPr txBox="1"/>
          <p:nvPr/>
        </p:nvSpPr>
        <p:spPr>
          <a:xfrm>
            <a:off x="500525" y="196525"/>
            <a:ext cx="87108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1100"/>
              <a:buFont typeface="Arial"/>
              <a:buNone/>
            </a:pPr>
            <a:r>
              <a:rPr lang="en-US" sz="3300" b="1">
                <a:solidFill>
                  <a:schemeClr val="lt1"/>
                </a:solidFill>
                <a:latin typeface="Libre Franklin"/>
                <a:ea typeface="Libre Franklin"/>
                <a:cs typeface="Libre Franklin"/>
                <a:sym typeface="Libre Franklin"/>
              </a:rPr>
              <a:t>African Americans in the British Army​</a:t>
            </a:r>
            <a:endParaRPr sz="5800" b="1">
              <a:solidFill>
                <a:schemeClr val="lt1"/>
              </a:solidFill>
              <a:latin typeface="Libre Franklin"/>
              <a:ea typeface="Libre Franklin"/>
              <a:cs typeface="Libre Franklin"/>
              <a:sym typeface="Libre Franklin"/>
            </a:endParaRPr>
          </a:p>
        </p:txBody>
      </p:sp>
      <p:pic>
        <p:nvPicPr>
          <p:cNvPr id="146" name="Google Shape;146;p19"/>
          <p:cNvPicPr preferRelativeResize="0"/>
          <p:nvPr/>
        </p:nvPicPr>
        <p:blipFill rotWithShape="1">
          <a:blip r:embed="rId5">
            <a:alphaModFix/>
          </a:blip>
          <a:srcRect/>
          <a:stretch/>
        </p:blipFill>
        <p:spPr>
          <a:xfrm rot="-622548">
            <a:off x="7989824" y="574953"/>
            <a:ext cx="1749907" cy="1749922"/>
          </a:xfrm>
          <a:prstGeom prst="rect">
            <a:avLst/>
          </a:prstGeom>
          <a:noFill/>
          <a:ln>
            <a:noFill/>
          </a:ln>
        </p:spPr>
      </p:pic>
      <p:pic>
        <p:nvPicPr>
          <p:cNvPr id="147" name="Google Shape;147;p19"/>
          <p:cNvPicPr preferRelativeResize="0"/>
          <p:nvPr/>
        </p:nvPicPr>
        <p:blipFill>
          <a:blip r:embed="rId6">
            <a:alphaModFix/>
          </a:blip>
          <a:stretch>
            <a:fillRect/>
          </a:stretch>
        </p:blipFill>
        <p:spPr>
          <a:xfrm>
            <a:off x="9269025" y="2205636"/>
            <a:ext cx="2555600" cy="422371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52" name="Google Shape;152;p20"/>
          <p:cNvPicPr preferRelativeResize="0"/>
          <p:nvPr/>
        </p:nvPicPr>
        <p:blipFill rotWithShape="1">
          <a:blip r:embed="rId3">
            <a:alphaModFix/>
          </a:blip>
          <a:srcRect/>
          <a:stretch/>
        </p:blipFill>
        <p:spPr>
          <a:xfrm>
            <a:off x="0" y="-9"/>
            <a:ext cx="12192000" cy="1654969"/>
          </a:xfrm>
          <a:prstGeom prst="rect">
            <a:avLst/>
          </a:prstGeom>
          <a:noFill/>
          <a:ln>
            <a:noFill/>
          </a:ln>
        </p:spPr>
      </p:pic>
      <p:sp>
        <p:nvSpPr>
          <p:cNvPr id="153" name="Google Shape;153;p20"/>
          <p:cNvSpPr/>
          <p:nvPr/>
        </p:nvSpPr>
        <p:spPr>
          <a:xfrm>
            <a:off x="386125" y="288075"/>
            <a:ext cx="8951400" cy="1078800"/>
          </a:xfrm>
          <a:prstGeom prst="roundRect">
            <a:avLst>
              <a:gd name="adj" fmla="val 16667"/>
            </a:avLst>
          </a:prstGeom>
          <a:solidFill>
            <a:srgbClr val="1C33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20"/>
          <p:cNvSpPr txBox="1"/>
          <p:nvPr/>
        </p:nvSpPr>
        <p:spPr>
          <a:xfrm>
            <a:off x="317635" y="1927511"/>
            <a:ext cx="11415600" cy="4002000"/>
          </a:xfrm>
          <a:prstGeom prst="rect">
            <a:avLst/>
          </a:prstGeom>
          <a:noFill/>
          <a:ln>
            <a:noFill/>
          </a:ln>
        </p:spPr>
        <p:txBody>
          <a:bodyPr spcFirstLastPara="1" wrap="square" lIns="91425" tIns="45700" rIns="91425" bIns="45700" anchor="t" anchorCtr="0">
            <a:noAutofit/>
          </a:bodyPr>
          <a:lstStyle/>
          <a:p>
            <a:pPr marL="914400" lvl="1" indent="-371475" algn="l" rtl="0">
              <a:lnSpc>
                <a:spcPct val="115000"/>
              </a:lnSpc>
              <a:spcBef>
                <a:spcPts val="0"/>
              </a:spcBef>
              <a:spcAft>
                <a:spcPts val="0"/>
              </a:spcAft>
              <a:buClr>
                <a:srgbClr val="333B41"/>
              </a:buClr>
              <a:buSzPts val="2250"/>
              <a:buChar char="•"/>
            </a:pPr>
            <a:r>
              <a:rPr lang="en-US" sz="2400">
                <a:solidFill>
                  <a:srgbClr val="333B41"/>
                </a:solidFill>
                <a:latin typeface="Libre Baskerville"/>
                <a:ea typeface="Libre Baskerville"/>
                <a:cs typeface="Libre Baskerville"/>
                <a:sym typeface="Libre Baskerville"/>
              </a:rPr>
              <a:t>The activities and primary sources in this lesson will help you to answer the following questions:​</a:t>
            </a:r>
            <a:endParaRPr sz="2400">
              <a:solidFill>
                <a:srgbClr val="333B41"/>
              </a:solidFill>
              <a:latin typeface="Libre Baskerville"/>
              <a:ea typeface="Libre Baskerville"/>
              <a:cs typeface="Libre Baskerville"/>
              <a:sym typeface="Libre Baskerville"/>
            </a:endParaRPr>
          </a:p>
          <a:p>
            <a:pPr marL="0" lvl="0" indent="0" algn="l" rtl="0">
              <a:lnSpc>
                <a:spcPct val="115000"/>
              </a:lnSpc>
              <a:spcBef>
                <a:spcPts val="0"/>
              </a:spcBef>
              <a:spcAft>
                <a:spcPts val="0"/>
              </a:spcAft>
              <a:buNone/>
            </a:pPr>
            <a:endParaRPr sz="2850" b="1" i="1">
              <a:solidFill>
                <a:srgbClr val="FF8300"/>
              </a:solidFill>
            </a:endParaRPr>
          </a:p>
          <a:p>
            <a:pPr marL="914400" lvl="1" indent="-428625" algn="l" rtl="0">
              <a:lnSpc>
                <a:spcPct val="115000"/>
              </a:lnSpc>
              <a:spcBef>
                <a:spcPts val="0"/>
              </a:spcBef>
              <a:spcAft>
                <a:spcPts val="0"/>
              </a:spcAft>
              <a:buClr>
                <a:srgbClr val="FF8300"/>
              </a:buClr>
              <a:buSzPts val="3150"/>
              <a:buFont typeface="Libre Baskerville"/>
              <a:buChar char="•"/>
            </a:pPr>
            <a:r>
              <a:rPr lang="en-US" sz="3150" b="1" i="1">
                <a:solidFill>
                  <a:srgbClr val="FF8300"/>
                </a:solidFill>
                <a:latin typeface="Libre Baskerville"/>
                <a:ea typeface="Libre Baskerville"/>
                <a:cs typeface="Libre Baskerville"/>
                <a:sym typeface="Libre Baskerville"/>
              </a:rPr>
              <a:t>How did African Americans participate in the Revolutionary War?</a:t>
            </a:r>
            <a:endParaRPr sz="3150" b="1" i="1">
              <a:solidFill>
                <a:srgbClr val="FF8300"/>
              </a:solidFill>
              <a:latin typeface="Libre Baskerville"/>
              <a:ea typeface="Libre Baskerville"/>
              <a:cs typeface="Libre Baskerville"/>
              <a:sym typeface="Libre Baskerville"/>
            </a:endParaRPr>
          </a:p>
          <a:p>
            <a:pPr marL="914400" lvl="1" indent="-428625" algn="l" rtl="0">
              <a:lnSpc>
                <a:spcPct val="115000"/>
              </a:lnSpc>
              <a:spcBef>
                <a:spcPts val="0"/>
              </a:spcBef>
              <a:spcAft>
                <a:spcPts val="0"/>
              </a:spcAft>
              <a:buClr>
                <a:srgbClr val="FF8300"/>
              </a:buClr>
              <a:buSzPts val="3150"/>
              <a:buFont typeface="Libre Baskerville"/>
              <a:buChar char="•"/>
            </a:pPr>
            <a:r>
              <a:rPr lang="en-US" sz="3150" b="1" i="1">
                <a:solidFill>
                  <a:srgbClr val="FF8300"/>
                </a:solidFill>
                <a:latin typeface="Libre Baskerville"/>
                <a:ea typeface="Libre Baskerville"/>
                <a:cs typeface="Libre Baskerville"/>
                <a:sym typeface="Libre Baskerville"/>
              </a:rPr>
              <a:t>How did their actions reflect a desire to enjoy their natural rights?</a:t>
            </a:r>
            <a:endParaRPr sz="3150" b="1" i="1">
              <a:solidFill>
                <a:srgbClr val="FF8300"/>
              </a:solidFill>
              <a:latin typeface="Libre Baskerville"/>
              <a:ea typeface="Libre Baskerville"/>
              <a:cs typeface="Libre Baskerville"/>
              <a:sym typeface="Libre Baskerville"/>
            </a:endParaRPr>
          </a:p>
        </p:txBody>
      </p:sp>
      <p:pic>
        <p:nvPicPr>
          <p:cNvPr id="155" name="Google Shape;155;p20"/>
          <p:cNvPicPr preferRelativeResize="0"/>
          <p:nvPr/>
        </p:nvPicPr>
        <p:blipFill rotWithShape="1">
          <a:blip r:embed="rId4">
            <a:alphaModFix/>
          </a:blip>
          <a:srcRect/>
          <a:stretch/>
        </p:blipFill>
        <p:spPr>
          <a:xfrm>
            <a:off x="10346273" y="439163"/>
            <a:ext cx="1477000" cy="776625"/>
          </a:xfrm>
          <a:prstGeom prst="rect">
            <a:avLst/>
          </a:prstGeom>
          <a:noFill/>
          <a:ln>
            <a:noFill/>
          </a:ln>
        </p:spPr>
      </p:pic>
      <p:sp>
        <p:nvSpPr>
          <p:cNvPr id="156" name="Google Shape;156;p20"/>
          <p:cNvSpPr txBox="1"/>
          <p:nvPr/>
        </p:nvSpPr>
        <p:spPr>
          <a:xfrm>
            <a:off x="500525" y="196525"/>
            <a:ext cx="87108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8000"/>
              </a:lnSpc>
              <a:spcBef>
                <a:spcPts val="0"/>
              </a:spcBef>
              <a:spcAft>
                <a:spcPts val="0"/>
              </a:spcAft>
              <a:buClr>
                <a:schemeClr val="dk1"/>
              </a:buClr>
              <a:buSzPts val="1100"/>
              <a:buFont typeface="Arial"/>
              <a:buNone/>
            </a:pPr>
            <a:r>
              <a:rPr lang="en-US" sz="3300" b="1">
                <a:solidFill>
                  <a:schemeClr val="lt1"/>
                </a:solidFill>
                <a:latin typeface="Libre Franklin"/>
                <a:ea typeface="Libre Franklin"/>
                <a:cs typeface="Libre Franklin"/>
                <a:sym typeface="Libre Franklin"/>
              </a:rPr>
              <a:t>African Americans and the Revolutionary War  </a:t>
            </a:r>
            <a:endParaRPr sz="3300" b="1">
              <a:solidFill>
                <a:schemeClr val="lt1"/>
              </a:solidFill>
              <a:latin typeface="Libre Franklin"/>
              <a:ea typeface="Libre Franklin"/>
              <a:cs typeface="Libre Franklin"/>
              <a:sym typeface="Libre Franklin"/>
            </a:endParaRPr>
          </a:p>
        </p:txBody>
      </p:sp>
      <p:pic>
        <p:nvPicPr>
          <p:cNvPr id="157" name="Google Shape;157;p20"/>
          <p:cNvPicPr preferRelativeResize="0"/>
          <p:nvPr/>
        </p:nvPicPr>
        <p:blipFill rotWithShape="1">
          <a:blip r:embed="rId5">
            <a:alphaModFix/>
          </a:blip>
          <a:srcRect/>
          <a:stretch/>
        </p:blipFill>
        <p:spPr>
          <a:xfrm rot="-622548">
            <a:off x="7989824" y="574953"/>
            <a:ext cx="1749907" cy="1749922"/>
          </a:xfrm>
          <a:prstGeom prst="rect">
            <a:avLst/>
          </a:prstGeom>
          <a:noFill/>
          <a:ln>
            <a:noFill/>
          </a:ln>
        </p:spPr>
      </p:pic>
    </p:spTree>
  </p:cSld>
  <p:clrMapOvr>
    <a:masterClrMapping/>
  </p:clrMapOvr>
</p:sld>
</file>

<file path=ppt/theme/theme1.xml><?xml version="1.0" encoding="utf-8"?>
<a:theme xmlns:a="http://schemas.openxmlformats.org/drawingml/2006/main" name="Motiv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808</Words>
  <Application>Microsoft Office PowerPoint</Application>
  <PresentationFormat>Widescreen</PresentationFormat>
  <Paragraphs>47</Paragraphs>
  <Slides>8</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Libre Baskerville</vt:lpstr>
      <vt:lpstr>Arial</vt:lpstr>
      <vt:lpstr>Libre Franklin</vt:lpstr>
      <vt:lpstr>Motiv Office</vt:lpstr>
      <vt:lpstr>PowerPoint Presentation</vt:lpstr>
      <vt:lpstr>Paths to Freedom: African Americans and the Revolutionary War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Haynes</dc:creator>
  <cp:lastModifiedBy>Kelly Haynes</cp:lastModifiedBy>
  <cp:revision>1</cp:revision>
  <dcterms:modified xsi:type="dcterms:W3CDTF">2023-04-18T16:54:29Z</dcterms:modified>
</cp:coreProperties>
</file>