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embeddedFontLst>
    <p:embeddedFont>
      <p:font typeface="Libre Franklin"/>
      <p:regular r:id="rId15"/>
      <p:bold r:id="rId16"/>
      <p:italic r:id="rId17"/>
      <p:boldItalic r:id="rId18"/>
    </p:embeddedFont>
    <p:embeddedFont>
      <p:font typeface="Libre Baskerville"/>
      <p:regular r:id="rId19"/>
      <p:bold r:id="rId20"/>
      <p: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4275B73-53D9-4489-A4FB-599408FAB3C5}">
  <a:tblStyle styleId="{54275B73-53D9-4489-A4FB-599408FAB3C5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ibreBaskerville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LibreBaskerville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LibreFranklin-regular.fntdata"/><Relationship Id="rId14" Type="http://schemas.openxmlformats.org/officeDocument/2006/relationships/slide" Target="slides/slide9.xml"/><Relationship Id="rId17" Type="http://schemas.openxmlformats.org/officeDocument/2006/relationships/font" Target="fonts/LibreFranklin-italic.fntdata"/><Relationship Id="rId16" Type="http://schemas.openxmlformats.org/officeDocument/2006/relationships/font" Target="fonts/LibreFranklin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LibreBaskerville-regular.fntdata"/><Relationship Id="rId6" Type="http://schemas.openxmlformats.org/officeDocument/2006/relationships/slide" Target="slides/slide1.xml"/><Relationship Id="rId18" Type="http://schemas.openxmlformats.org/officeDocument/2006/relationships/font" Target="fonts/LibreFranklin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5" name="Google Shape;9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0c7218eb7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5" name="Google Shape;105;g20c7218eb7c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0c7218eb7c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7" name="Google Shape;117;g20c7218eb7c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0c7218eb7c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0" name="Google Shape;130;g20c7218eb7c_0_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0c71b1475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0" name="Google Shape;140;g20c71b1475c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0c71b1475c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1" name="Google Shape;151;g20c71b1475c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0c71b1475c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5" name="Google Shape;165;g20c71b1475c_0_6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Úvodní snímek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svislý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vislý nadpis a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obsah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ázdný" type="blank">
  <p:cSld name="BLANK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áhlaví oddílu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va obsahy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ovnání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Jenom nadpis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sah s titulkem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rázek s titulkem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hyperlink" Target="https://www.youtube.com/watch?v=RRpzEnq14Hs" TargetMode="Externa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idx="1" type="subTitle"/>
          </p:nvPr>
        </p:nvSpPr>
        <p:spPr>
          <a:xfrm>
            <a:off x="1524000" y="3433881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</a:pPr>
            <a:r>
              <a:rPr b="1" lang="en-US" sz="8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BILL OF RIGHT INSTITUTE</a:t>
            </a:r>
            <a:endParaRPr/>
          </a:p>
        </p:txBody>
      </p:sp>
      <p:pic>
        <p:nvPicPr>
          <p:cNvPr id="85" name="Google Shape;8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309" y="-53675"/>
            <a:ext cx="12192000" cy="6994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36912"/>
            <a:ext cx="12192000" cy="6994922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4"/>
          <p:cNvSpPr txBox="1"/>
          <p:nvPr>
            <p:ph type="title"/>
          </p:nvPr>
        </p:nvSpPr>
        <p:spPr>
          <a:xfrm>
            <a:off x="1210424" y="1670373"/>
            <a:ext cx="5257800" cy="100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3360"/>
              </a:buClr>
              <a:buSzPct val="100000"/>
              <a:buFont typeface="Arial"/>
              <a:buNone/>
            </a:pPr>
            <a:r>
              <a:rPr lang="en-US" sz="4800">
                <a:solidFill>
                  <a:srgbClr val="F7F5F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The </a:t>
            </a:r>
            <a:r>
              <a:rPr lang="en-US" sz="4800">
                <a:solidFill>
                  <a:srgbClr val="F7F5F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</a:t>
            </a:r>
            <a:r>
              <a:rPr lang="en-US" sz="4800">
                <a:solidFill>
                  <a:srgbClr val="F7F5F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rigins of American Slavery </a:t>
            </a:r>
            <a:endParaRPr sz="4800">
              <a:solidFill>
                <a:srgbClr val="F7F5F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92" name="Google Shape;92;p14"/>
          <p:cNvSpPr txBox="1"/>
          <p:nvPr/>
        </p:nvSpPr>
        <p:spPr>
          <a:xfrm>
            <a:off x="1210425" y="2838300"/>
            <a:ext cx="5257800" cy="12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i="1" lang="en-US" sz="25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How did enslaved and free Blacks resist the injustice of slavery during the colonial era? </a:t>
            </a:r>
            <a:endParaRPr b="1" i="1" sz="46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"/>
            <a:ext cx="12192000" cy="165496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5"/>
          <p:cNvSpPr/>
          <p:nvPr/>
        </p:nvSpPr>
        <p:spPr>
          <a:xfrm>
            <a:off x="386125" y="288075"/>
            <a:ext cx="8951400" cy="1078800"/>
          </a:xfrm>
          <a:prstGeom prst="roundRect">
            <a:avLst>
              <a:gd fmla="val 16667" name="adj"/>
            </a:avLst>
          </a:prstGeom>
          <a:solidFill>
            <a:srgbClr val="1C336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5"/>
          <p:cNvSpPr txBox="1"/>
          <p:nvPr/>
        </p:nvSpPr>
        <p:spPr>
          <a:xfrm>
            <a:off x="317635" y="1927511"/>
            <a:ext cx="11415562" cy="40019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500"/>
              <a:buFont typeface="Libre Baskerville"/>
              <a:buChar char="•"/>
            </a:pPr>
            <a:r>
              <a:rPr lang="en-US" sz="25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Throughout the colonial era, many white colonists in British North America gradually imposed a system of unfree and forced labor upon Africans in all the colonies. ​</a:t>
            </a:r>
            <a:endParaRPr sz="25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500"/>
              <a:buFont typeface="Libre Baskerville"/>
              <a:buChar char="•"/>
            </a:pPr>
            <a:r>
              <a:rPr lang="en-US" sz="25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Throughout the colonies, enslavement of Africans became a racial, lifelong, and hereditary condition. ​</a:t>
            </a:r>
            <a:endParaRPr sz="25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500"/>
              <a:buFont typeface="Libre Baskerville"/>
              <a:buChar char="•"/>
            </a:pPr>
            <a:r>
              <a:rPr lang="en-US" sz="25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The institution was bound with the larger Atlantic System of trade and slavery yet developed a unique and diverse character in British North America.​</a:t>
            </a:r>
            <a:endParaRPr sz="25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500"/>
              <a:buChar char="•"/>
            </a:pPr>
            <a:r>
              <a:rPr lang="en-US" sz="25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The common thread running throughout the experience of slavery was </a:t>
            </a:r>
            <a:r>
              <a:rPr b="1" lang="en-US" sz="25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injustice</a:t>
            </a:r>
            <a:r>
              <a:rPr lang="en-US" sz="25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, and free and enslaved Blacks resisted this injustice in a variety of ways.</a:t>
            </a:r>
            <a:endParaRPr sz="2500">
              <a:solidFill>
                <a:srgbClr val="262626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00" name="Google Shape;100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46273" y="439163"/>
            <a:ext cx="1477000" cy="77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500525" y="196525"/>
            <a:ext cx="8710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Libre Baskerville"/>
              <a:buNone/>
            </a:pPr>
            <a:r>
              <a:rPr b="1" lang="en-US" sz="39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American Slavery in the Colonies</a:t>
            </a:r>
            <a:endParaRPr b="1" i="0" sz="43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02" name="Google Shape;102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622548">
            <a:off x="7989824" y="574953"/>
            <a:ext cx="1749907" cy="1749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"/>
            <a:ext cx="12192000" cy="165496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/>
          <p:nvPr/>
        </p:nvSpPr>
        <p:spPr>
          <a:xfrm>
            <a:off x="386125" y="288075"/>
            <a:ext cx="8951400" cy="1078800"/>
          </a:xfrm>
          <a:prstGeom prst="roundRect">
            <a:avLst>
              <a:gd fmla="val 16667" name="adj"/>
            </a:avLst>
          </a:prstGeom>
          <a:solidFill>
            <a:srgbClr val="1C336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6"/>
          <p:cNvSpPr txBox="1"/>
          <p:nvPr/>
        </p:nvSpPr>
        <p:spPr>
          <a:xfrm>
            <a:off x="317624" y="1927500"/>
            <a:ext cx="5600100" cy="4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000"/>
              <a:buChar char="•"/>
            </a:pPr>
            <a:r>
              <a:rPr lang="en-US" sz="20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From the 15th to the 19th century, European slave ships carried 12.5 million Africans mostly to the New World. ​</a:t>
            </a:r>
            <a:endParaRPr sz="20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000"/>
              <a:buChar char="•"/>
            </a:pPr>
            <a:r>
              <a:rPr lang="en-US" sz="20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Almost 2 million individuals died before arriving in the New World.​</a:t>
            </a:r>
            <a:endParaRPr sz="20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000"/>
              <a:buChar char="•"/>
            </a:pPr>
            <a:r>
              <a:rPr lang="en-US" sz="20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The majority of enslaved people went to South America and the </a:t>
            </a:r>
            <a:r>
              <a:rPr lang="en-US" sz="20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Caribbean</a:t>
            </a:r>
            <a:r>
              <a:rPr lang="en-US" sz="20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.​</a:t>
            </a:r>
            <a:endParaRPr sz="20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000"/>
              <a:buChar char="•"/>
            </a:pPr>
            <a:r>
              <a:rPr lang="en-US" sz="20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About five percent of the human cargo in the slave trade landed in British North America.</a:t>
            </a:r>
            <a:endParaRPr sz="20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10" name="Google Shape;110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46273" y="439163"/>
            <a:ext cx="1477000" cy="77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6"/>
          <p:cNvSpPr txBox="1"/>
          <p:nvPr/>
        </p:nvSpPr>
        <p:spPr>
          <a:xfrm>
            <a:off x="500525" y="196525"/>
            <a:ext cx="8710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Libre Baskerville"/>
              <a:buNone/>
            </a:pPr>
            <a:r>
              <a:rPr b="1" lang="en-US" sz="39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The Atlantic Slave Trade</a:t>
            </a:r>
            <a:endParaRPr b="1" i="0" sz="43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12" name="Google Shape;112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622548">
            <a:off x="7989824" y="574953"/>
            <a:ext cx="1749907" cy="1749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82949" y="1991900"/>
            <a:ext cx="5188862" cy="4085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6"/>
          <p:cNvSpPr txBox="1"/>
          <p:nvPr/>
        </p:nvSpPr>
        <p:spPr>
          <a:xfrm>
            <a:off x="317625" y="-3238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"/>
            <a:ext cx="12192000" cy="1654969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7"/>
          <p:cNvSpPr/>
          <p:nvPr/>
        </p:nvSpPr>
        <p:spPr>
          <a:xfrm>
            <a:off x="386125" y="288075"/>
            <a:ext cx="8951400" cy="1078800"/>
          </a:xfrm>
          <a:prstGeom prst="roundRect">
            <a:avLst>
              <a:gd fmla="val 16667" name="adj"/>
            </a:avLst>
          </a:prstGeom>
          <a:solidFill>
            <a:srgbClr val="1C336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7"/>
          <p:cNvSpPr txBox="1"/>
          <p:nvPr/>
        </p:nvSpPr>
        <p:spPr>
          <a:xfrm>
            <a:off x="317624" y="1927500"/>
            <a:ext cx="5600100" cy="4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8775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050"/>
              <a:buFont typeface="Arial"/>
              <a:buChar char="●"/>
            </a:pPr>
            <a:r>
              <a:rPr lang="en-US" sz="24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Conditions on board slave ships were crowded, unsanitary, and full of disease.​</a:t>
            </a:r>
            <a:endParaRPr sz="24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58775" lvl="0" marL="609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050"/>
              <a:buFont typeface="Arial"/>
              <a:buChar char="●"/>
            </a:pPr>
            <a:r>
              <a:rPr lang="en-US" sz="24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Some refused to eat or jumped overboard to commit suicide rather than await their fate. ​</a:t>
            </a:r>
            <a:endParaRPr sz="24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22" name="Google Shape;122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46273" y="439163"/>
            <a:ext cx="1477000" cy="77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7"/>
          <p:cNvSpPr txBox="1"/>
          <p:nvPr/>
        </p:nvSpPr>
        <p:spPr>
          <a:xfrm>
            <a:off x="500525" y="196525"/>
            <a:ext cx="8710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Libre Baskerville"/>
              <a:buNone/>
            </a:pPr>
            <a:r>
              <a:rPr b="1" lang="en-US" sz="39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The Middle Passage</a:t>
            </a:r>
            <a:endParaRPr b="1" i="0" sz="43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24" name="Google Shape;124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622548">
            <a:off x="7989824" y="574953"/>
            <a:ext cx="1749907" cy="1749922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 txBox="1"/>
          <p:nvPr/>
        </p:nvSpPr>
        <p:spPr>
          <a:xfrm>
            <a:off x="317625" y="-3238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126" name="Google Shape;126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98699" y="2020475"/>
            <a:ext cx="5229225" cy="32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7"/>
          <p:cNvSpPr txBox="1"/>
          <p:nvPr/>
        </p:nvSpPr>
        <p:spPr>
          <a:xfrm>
            <a:off x="304800" y="3048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"/>
            <a:ext cx="12192000" cy="1654969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8"/>
          <p:cNvSpPr/>
          <p:nvPr/>
        </p:nvSpPr>
        <p:spPr>
          <a:xfrm>
            <a:off x="386125" y="288075"/>
            <a:ext cx="8951400" cy="1078800"/>
          </a:xfrm>
          <a:prstGeom prst="roundRect">
            <a:avLst>
              <a:gd fmla="val 16667" name="adj"/>
            </a:avLst>
          </a:prstGeom>
          <a:solidFill>
            <a:srgbClr val="1C336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18"/>
          <p:cNvSpPr txBox="1"/>
          <p:nvPr/>
        </p:nvSpPr>
        <p:spPr>
          <a:xfrm>
            <a:off x="317635" y="1927511"/>
            <a:ext cx="11415600" cy="4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778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350"/>
              <a:buChar char="•"/>
            </a:pPr>
            <a:r>
              <a:rPr lang="en-US" sz="27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The African-American experience in the 13 colonies varied widely. ​</a:t>
            </a:r>
            <a:endParaRPr sz="27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778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350"/>
              <a:buChar char="•"/>
            </a:pPr>
            <a:r>
              <a:rPr lang="en-US" sz="27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The climate, geography, agriculture, laws, and culture shaped the diverse nature of enslavement.  ​</a:t>
            </a:r>
            <a:endParaRPr sz="27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778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350"/>
              <a:buChar char="•"/>
            </a:pPr>
            <a:r>
              <a:rPr lang="en-US" sz="27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However, slavery throughout British North America was a racial, lifetime, and hereditary condition.​</a:t>
            </a:r>
            <a:endParaRPr sz="27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778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350"/>
              <a:buChar char="•"/>
            </a:pPr>
            <a:r>
              <a:rPr b="1" lang="en-US" sz="27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Slavery was a system of coerced or forced labor that violated the enslaved person’s natural rights of liberty and consent.</a:t>
            </a:r>
            <a:endParaRPr sz="35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35" name="Google Shape;135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46273" y="439163"/>
            <a:ext cx="1477000" cy="77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8"/>
          <p:cNvSpPr txBox="1"/>
          <p:nvPr/>
        </p:nvSpPr>
        <p:spPr>
          <a:xfrm>
            <a:off x="500525" y="196525"/>
            <a:ext cx="8710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Libre Baskerville"/>
              <a:buNone/>
            </a:pPr>
            <a:r>
              <a:rPr b="1" lang="en-US" sz="39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Enslaved Blacks in the Thirteen Colonies</a:t>
            </a:r>
            <a:endParaRPr b="1" i="0" sz="43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37" name="Google Shape;137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622548">
            <a:off x="7989824" y="574953"/>
            <a:ext cx="1749907" cy="1749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"/>
            <a:ext cx="12192000" cy="165496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9"/>
          <p:cNvSpPr/>
          <p:nvPr/>
        </p:nvSpPr>
        <p:spPr>
          <a:xfrm>
            <a:off x="386125" y="288075"/>
            <a:ext cx="8951400" cy="1078800"/>
          </a:xfrm>
          <a:prstGeom prst="roundRect">
            <a:avLst>
              <a:gd fmla="val 16667" name="adj"/>
            </a:avLst>
          </a:prstGeom>
          <a:solidFill>
            <a:srgbClr val="1C336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19"/>
          <p:cNvSpPr txBox="1"/>
          <p:nvPr/>
        </p:nvSpPr>
        <p:spPr>
          <a:xfrm>
            <a:off x="317635" y="1927511"/>
            <a:ext cx="11415600" cy="4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45" name="Google Shape;145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46273" y="439163"/>
            <a:ext cx="1477000" cy="77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9"/>
          <p:cNvSpPr txBox="1"/>
          <p:nvPr/>
        </p:nvSpPr>
        <p:spPr>
          <a:xfrm>
            <a:off x="500525" y="196525"/>
            <a:ext cx="8710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Libre Baskerville"/>
              <a:buNone/>
            </a:pPr>
            <a:r>
              <a:rPr b="1" lang="en-US" sz="39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Enslaved Blacks in the Thirteen Colonies</a:t>
            </a:r>
            <a:endParaRPr b="1" i="0" sz="43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47" name="Google Shape;147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622548">
            <a:off x="7989824" y="574953"/>
            <a:ext cx="1749907" cy="174992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8" name="Google Shape;148;p19"/>
          <p:cNvGraphicFramePr/>
          <p:nvPr/>
        </p:nvGraphicFramePr>
        <p:xfrm>
          <a:off x="1098575" y="1654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{54275B73-53D9-4489-A4FB-599408FAB3C5}</a:tableStyleId>
              </a:tblPr>
              <a:tblGrid>
                <a:gridCol w="5198050"/>
                <a:gridCol w="5198050"/>
              </a:tblGrid>
              <a:tr h="392900">
                <a:tc>
                  <a:txBody>
                    <a:bodyPr/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750">
                          <a:solidFill>
                            <a:srgbClr val="F7F4F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North​</a:t>
                      </a:r>
                      <a:endParaRPr b="1" sz="1750">
                        <a:solidFill>
                          <a:srgbClr val="F7F4F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C335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750">
                          <a:solidFill>
                            <a:srgbClr val="F7F4F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South​</a:t>
                      </a:r>
                      <a:endParaRPr b="1" sz="1750">
                        <a:solidFill>
                          <a:srgbClr val="F7F4F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C335F"/>
                    </a:solidFill>
                  </a:tcPr>
                </a:tc>
              </a:tr>
              <a:tr h="638475">
                <a:tc>
                  <a:txBody>
                    <a:bodyPr/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Mid-Atlantic (Pennsylvania, New Jersey, New York), New England ​(</a:t>
                      </a: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Connecticut</a:t>
                      </a: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, Massachusetts)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DD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Chesapeake (Maryland, Virginia)​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Deep South (Carolinas, Georgia)​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DD2"/>
                    </a:solidFill>
                  </a:tcPr>
                </a:tc>
              </a:tr>
              <a:tr h="1160350">
                <a:tc>
                  <a:txBody>
                    <a:bodyPr/>
                    <a:lstStyle/>
                    <a:p>
                      <a:pPr indent="0" lvl="0" marL="88900" marR="8890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Mostly self-sufficient farms with few enslaved workers​, but urban slavery (workers, domestic servants, sailors) more common 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Some small farms, but also large plantations of labor intensive crops such as tobacco, rice, and indigo 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8EA"/>
                    </a:solidFill>
                  </a:tcPr>
                </a:tc>
              </a:tr>
              <a:tr h="884075">
                <a:tc>
                  <a:txBody>
                    <a:bodyPr/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Cities such as New York and Philadelphia had the largest Black populations​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DD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Gang system</a:t>
                      </a: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: Planters or overseers drove groups of enslaved people, closely watching their work and force them to work faster​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DD2"/>
                    </a:solidFill>
                  </a:tcPr>
                </a:tc>
              </a:tr>
              <a:tr h="884075">
                <a:tc>
                  <a:txBody>
                    <a:bodyPr/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​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Task system</a:t>
                      </a: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 common on rice plantations: enslaved people assigned a specific task and can stop working when they reached their goals​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8EA"/>
                    </a:solidFill>
                  </a:tcPr>
                </a:tc>
              </a:tr>
              <a:tr h="1129650">
                <a:tc>
                  <a:txBody>
                    <a:bodyPr/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New England slaveholders more likely to teach enslaved people to read or encourage religious worship​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  <a:p>
                      <a:pPr indent="0" lvl="0" marL="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DD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>
                          <a:solidFill>
                            <a:srgbClr val="333B4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Enslaved individuals commonly restricted from learning to read​</a:t>
                      </a:r>
                      <a:endParaRPr sz="1350">
                        <a:solidFill>
                          <a:srgbClr val="333B41"/>
                        </a:solidFill>
                        <a:latin typeface="Libre Baskerville"/>
                        <a:ea typeface="Libre Baskerville"/>
                        <a:cs typeface="Libre Baskerville"/>
                        <a:sym typeface="Libre Baskerville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F7F4F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DD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"/>
            <a:ext cx="12192000" cy="1654969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0"/>
          <p:cNvSpPr/>
          <p:nvPr/>
        </p:nvSpPr>
        <p:spPr>
          <a:xfrm>
            <a:off x="386125" y="288075"/>
            <a:ext cx="8951400" cy="1078800"/>
          </a:xfrm>
          <a:prstGeom prst="roundRect">
            <a:avLst>
              <a:gd fmla="val 16667" name="adj"/>
            </a:avLst>
          </a:prstGeom>
          <a:solidFill>
            <a:srgbClr val="1C336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20"/>
          <p:cNvSpPr txBox="1"/>
          <p:nvPr/>
        </p:nvSpPr>
        <p:spPr>
          <a:xfrm>
            <a:off x="317624" y="1927500"/>
            <a:ext cx="5600100" cy="4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51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150"/>
              <a:buFont typeface="Arial"/>
              <a:buChar char="●"/>
            </a:pPr>
            <a:r>
              <a:rPr lang="en-US" sz="27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Resistance to the injustice of slavery took a variety of forms:​</a:t>
            </a:r>
            <a:endParaRPr sz="27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206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1450"/>
              <a:buFont typeface="Arial"/>
              <a:buChar char="○"/>
            </a:pPr>
            <a:r>
              <a:rPr lang="en-US" sz="19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Refusing to work or slowing the pace of work​</a:t>
            </a:r>
            <a:endParaRPr sz="19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206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1450"/>
              <a:buFont typeface="Arial"/>
              <a:buChar char="○"/>
            </a:pPr>
            <a:r>
              <a:rPr lang="en-US" sz="19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Breaking tools​</a:t>
            </a:r>
            <a:endParaRPr sz="19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206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1450"/>
              <a:buFont typeface="Arial"/>
              <a:buChar char="○"/>
            </a:pPr>
            <a:r>
              <a:rPr lang="en-US" sz="19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Stealing food or drink​</a:t>
            </a:r>
            <a:endParaRPr sz="19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206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1450"/>
              <a:buFont typeface="Arial"/>
              <a:buChar char="○"/>
            </a:pPr>
            <a:r>
              <a:rPr lang="en-US" sz="19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Music (</a:t>
            </a:r>
            <a:r>
              <a:rPr lang="en-US" sz="1900" u="sng">
                <a:solidFill>
                  <a:srgbClr val="FFCE9B"/>
                </a:solidFill>
                <a:latin typeface="Libre Baskerville"/>
                <a:ea typeface="Libre Baskerville"/>
                <a:cs typeface="Libre Baskerville"/>
                <a:sym typeface="Libre Baskervill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Spirituals</a:t>
            </a:r>
            <a:r>
              <a:rPr lang="en-US" sz="19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) ​</a:t>
            </a:r>
            <a:endParaRPr sz="19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206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1450"/>
              <a:buFont typeface="Arial"/>
              <a:buChar char="○"/>
            </a:pPr>
            <a:r>
              <a:rPr lang="en-US" sz="19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Learning to read​</a:t>
            </a:r>
            <a:endParaRPr sz="19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206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1450"/>
              <a:buFont typeface="Arial"/>
              <a:buChar char="○"/>
            </a:pPr>
            <a:r>
              <a:rPr lang="en-US" sz="19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Running away​</a:t>
            </a:r>
            <a:endParaRPr sz="19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206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1450"/>
              <a:buFont typeface="Arial"/>
              <a:buChar char="○"/>
            </a:pPr>
            <a:r>
              <a:rPr lang="en-US" sz="19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Connections with free Black communities to transmit news and hide runaways ​</a:t>
            </a:r>
            <a:endParaRPr sz="20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56" name="Google Shape;156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346273" y="439163"/>
            <a:ext cx="1477000" cy="77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0"/>
          <p:cNvSpPr txBox="1"/>
          <p:nvPr/>
        </p:nvSpPr>
        <p:spPr>
          <a:xfrm>
            <a:off x="500525" y="196525"/>
            <a:ext cx="8710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Libre Baskerville"/>
              <a:buNone/>
            </a:pPr>
            <a:r>
              <a:rPr b="1" lang="en-US" sz="43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Black Resistance</a:t>
            </a:r>
            <a:endParaRPr b="1" i="0" sz="43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58" name="Google Shape;158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622548">
            <a:off x="7989824" y="574953"/>
            <a:ext cx="1749907" cy="1749922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0"/>
          <p:cNvSpPr txBox="1"/>
          <p:nvPr/>
        </p:nvSpPr>
        <p:spPr>
          <a:xfrm>
            <a:off x="317625" y="-3238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304800" y="3048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161" name="Google Shape;161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68325" y="1731150"/>
            <a:ext cx="4992875" cy="503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0"/>
          <p:cNvSpPr txBox="1"/>
          <p:nvPr/>
        </p:nvSpPr>
        <p:spPr>
          <a:xfrm>
            <a:off x="304800" y="3048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"/>
            <a:ext cx="12192000" cy="1654969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1"/>
          <p:cNvSpPr/>
          <p:nvPr/>
        </p:nvSpPr>
        <p:spPr>
          <a:xfrm>
            <a:off x="386125" y="288075"/>
            <a:ext cx="8951400" cy="1078800"/>
          </a:xfrm>
          <a:prstGeom prst="roundRect">
            <a:avLst>
              <a:gd fmla="val 16667" name="adj"/>
            </a:avLst>
          </a:prstGeom>
          <a:solidFill>
            <a:srgbClr val="1C336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1"/>
          <p:cNvSpPr txBox="1"/>
          <p:nvPr/>
        </p:nvSpPr>
        <p:spPr>
          <a:xfrm>
            <a:off x="317635" y="1927511"/>
            <a:ext cx="11415600" cy="4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51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150"/>
              <a:buChar char="•"/>
            </a:pPr>
            <a:r>
              <a:rPr lang="en-US" sz="27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Enslaved Blacks were denied their humanity and natural rights as they could not keep the fruits of their labor, lived under a brutal system of force, and could not live their lives freely.​</a:t>
            </a:r>
            <a:endParaRPr sz="27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36512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B41"/>
              </a:buClr>
              <a:buSzPts val="2150"/>
              <a:buChar char="•"/>
            </a:pPr>
            <a:r>
              <a:rPr lang="en-US" sz="2700">
                <a:solidFill>
                  <a:srgbClr val="333B4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The primary sources in this lesson will help you answer the following question by using Colonial Virginia as a case study: ​</a:t>
            </a:r>
            <a:endParaRPr sz="27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050">
                <a:solidFill>
                  <a:srgbClr val="FF83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How did enslaved and free Blacks resist the injustice of slavery during the colonial era? </a:t>
            </a:r>
            <a:r>
              <a:rPr lang="en-US" sz="4050">
                <a:solidFill>
                  <a:srgbClr val="333B4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​</a:t>
            </a:r>
            <a:endParaRPr sz="4050">
              <a:solidFill>
                <a:srgbClr val="333B4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rgbClr val="333B4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70" name="Google Shape;170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46273" y="439163"/>
            <a:ext cx="1477000" cy="77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1"/>
          <p:cNvSpPr txBox="1"/>
          <p:nvPr/>
        </p:nvSpPr>
        <p:spPr>
          <a:xfrm>
            <a:off x="500525" y="196525"/>
            <a:ext cx="8710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Libre Baskerville"/>
              <a:buNone/>
            </a:pPr>
            <a:r>
              <a:rPr b="1" lang="en-US" sz="39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</a:t>
            </a:r>
            <a:r>
              <a:rPr b="1" lang="en-US" sz="39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lavery and Injustice</a:t>
            </a:r>
            <a:endParaRPr b="1" i="0" sz="43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72" name="Google Shape;172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622548">
            <a:off x="7989824" y="574953"/>
            <a:ext cx="1749907" cy="1749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